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sldIdLst>
    <p:sldId id="256" r:id="rId2"/>
    <p:sldId id="290" r:id="rId3"/>
    <p:sldId id="265" r:id="rId4"/>
    <p:sldId id="268" r:id="rId5"/>
    <p:sldId id="266" r:id="rId6"/>
    <p:sldId id="309" r:id="rId7"/>
    <p:sldId id="269" r:id="rId8"/>
    <p:sldId id="270" r:id="rId9"/>
    <p:sldId id="274" r:id="rId10"/>
    <p:sldId id="272" r:id="rId11"/>
    <p:sldId id="273" r:id="rId12"/>
    <p:sldId id="275" r:id="rId13"/>
    <p:sldId id="276" r:id="rId14"/>
    <p:sldId id="278" r:id="rId15"/>
    <p:sldId id="279" r:id="rId16"/>
    <p:sldId id="267" r:id="rId17"/>
    <p:sldId id="280" r:id="rId18"/>
    <p:sldId id="260" r:id="rId19"/>
    <p:sldId id="261" r:id="rId20"/>
    <p:sldId id="283" r:id="rId21"/>
    <p:sldId id="282" r:id="rId22"/>
    <p:sldId id="286" r:id="rId23"/>
    <p:sldId id="287" r:id="rId24"/>
    <p:sldId id="288" r:id="rId25"/>
    <p:sldId id="289" r:id="rId26"/>
    <p:sldId id="293" r:id="rId27"/>
    <p:sldId id="294" r:id="rId28"/>
    <p:sldId id="296" r:id="rId29"/>
    <p:sldId id="298" r:id="rId30"/>
    <p:sldId id="301" r:id="rId31"/>
    <p:sldId id="302" r:id="rId32"/>
    <p:sldId id="303" r:id="rId33"/>
    <p:sldId id="305" r:id="rId34"/>
    <p:sldId id="304" r:id="rId35"/>
    <p:sldId id="306" r:id="rId36"/>
    <p:sldId id="307" r:id="rId37"/>
    <p:sldId id="263" r:id="rId38"/>
    <p:sldId id="295" r:id="rId39"/>
    <p:sldId id="308" r:id="rId40"/>
    <p:sldId id="310" r:id="rId41"/>
    <p:sldId id="311" r:id="rId42"/>
    <p:sldId id="300" r:id="rId43"/>
  </p:sldIdLst>
  <p:sldSz cx="12192000" cy="6858000"/>
  <p:notesSz cx="6858000" cy="9144000"/>
  <p:embeddedFontLst>
    <p:embeddedFont>
      <p:font typeface="Microsoft YaHei Light" panose="020B0502040204020203" pitchFamily="34" charset="-122"/>
      <p:regular r:id="rId44"/>
    </p:embeddedFont>
    <p:embeddedFont>
      <p:font typeface="Calibri" panose="020F0502020204030204" pitchFamily="34" charset="0"/>
      <p:regular r:id="rId45"/>
      <p:bold r:id="rId46"/>
      <p:italic r:id="rId47"/>
      <p:boldItalic r:id="rId48"/>
    </p:embeddedFont>
    <p:embeddedFont>
      <p:font typeface="Calibri Light" panose="020F0302020204030204" pitchFamily="34" charset="0"/>
      <p:regular r:id="rId49"/>
      <p:italic r:id="rId5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roadmap" id="{EF273257-66EA-5A42-8504-1855613876F9}">
          <p14:sldIdLst>
            <p14:sldId id="256"/>
          </p14:sldIdLst>
        </p14:section>
        <p14:section name="agenda" id="{DF888768-BDC9-CD40-AC89-9F48F3EF4C54}">
          <p14:sldIdLst>
            <p14:sldId id="290"/>
          </p14:sldIdLst>
        </p14:section>
        <p14:section name="mocha" id="{22010826-5496-1745-8887-A08C882BEFE6}">
          <p14:sldIdLst>
            <p14:sldId id="265"/>
            <p14:sldId id="268"/>
            <p14:sldId id="266"/>
            <p14:sldId id="309"/>
            <p14:sldId id="269"/>
            <p14:sldId id="270"/>
            <p14:sldId id="274"/>
            <p14:sldId id="272"/>
            <p14:sldId id="273"/>
            <p14:sldId id="275"/>
            <p14:sldId id="276"/>
            <p14:sldId id="278"/>
            <p14:sldId id="279"/>
            <p14:sldId id="267"/>
          </p14:sldIdLst>
        </p14:section>
        <p14:section name="roadmap" id="{934AEE72-1249-0248-9CCE-8A6735FA0F0C}">
          <p14:sldIdLst>
            <p14:sldId id="280"/>
          </p14:sldIdLst>
        </p14:section>
        <p14:section name="chai" id="{1EA9C2C5-930A-9A46-8CE9-8AEE66E9029A}">
          <p14:sldIdLst>
            <p14:sldId id="260"/>
            <p14:sldId id="261"/>
            <p14:sldId id="283"/>
            <p14:sldId id="282"/>
            <p14:sldId id="286"/>
            <p14:sldId id="287"/>
            <p14:sldId id="288"/>
            <p14:sldId id="289"/>
          </p14:sldIdLst>
        </p14:section>
        <p14:section name="roadmap" id="{EE9BDCA1-693C-DE46-96FE-4EB85CC7B6E2}">
          <p14:sldIdLst>
            <p14:sldId id="293"/>
          </p14:sldIdLst>
        </p14:section>
        <p14:section name="sinon" id="{23D08386-E18B-B94C-B1EB-9F27E33C23B4}">
          <p14:sldIdLst>
            <p14:sldId id="294"/>
            <p14:sldId id="296"/>
            <p14:sldId id="298"/>
            <p14:sldId id="301"/>
            <p14:sldId id="302"/>
            <p14:sldId id="303"/>
            <p14:sldId id="305"/>
            <p14:sldId id="304"/>
            <p14:sldId id="306"/>
            <p14:sldId id="307"/>
          </p14:sldIdLst>
        </p14:section>
        <p14:section name="others" id="{48DA5358-B9F0-5D4E-9093-0D4B7BF937D1}">
          <p14:sldIdLst>
            <p14:sldId id="263"/>
            <p14:sldId id="295"/>
            <p14:sldId id="308"/>
            <p14:sldId id="310"/>
            <p14:sldId id="311"/>
            <p14:sldId id="30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F6849"/>
    <a:srgbClr val="C75048"/>
    <a:srgbClr val="91D69F"/>
    <a:srgbClr val="116CD9"/>
    <a:srgbClr val="8BCB99"/>
    <a:srgbClr val="F0BA87"/>
    <a:srgbClr val="FBE8C5"/>
    <a:srgbClr val="282837"/>
    <a:srgbClr val="6E4F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631"/>
    <p:restoredTop sz="94731"/>
  </p:normalViewPr>
  <p:slideViewPr>
    <p:cSldViewPr snapToGrid="0" snapToObjects="1">
      <p:cViewPr varScale="1">
        <p:scale>
          <a:sx n="141" d="100"/>
          <a:sy n="141" d="100"/>
        </p:scale>
        <p:origin x="192" y="3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4.fntdata"/><Relationship Id="rId50" Type="http://schemas.openxmlformats.org/officeDocument/2006/relationships/font" Target="fonts/font7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2.fntdata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.fntdata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5.fntdata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3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6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CA0106-6938-2A46-9069-8E6EA982EA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E75030-77AE-D24B-B116-8A0C3F5517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6A0D80-45B8-B348-9B16-7E8DBBCAD9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7037F-3563-494F-B718-A1D3E70F7AF0}" type="datetimeFigureOut">
              <a:rPr lang="en-US" smtClean="0"/>
              <a:t>10/8/19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94486F-9DFA-704F-B0B5-ADEB7D5B0D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8F6123-8860-F34A-B650-48E09FE19C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2A4DF-E68F-6C45-92B2-334F8E8186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2901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4EA8C-A10B-3B48-9241-65393FE578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F2126EF-79D6-3749-999D-BB7378E994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AD59CF-1390-3744-900B-8F6BD8686F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7037F-3563-494F-B718-A1D3E70F7AF0}" type="datetimeFigureOut">
              <a:rPr lang="en-US" smtClean="0"/>
              <a:t>10/8/19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B370F2-D873-2145-AD95-ADAFFD70A2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6E175F-60AC-F046-A591-9D528858A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2A4DF-E68F-6C45-92B2-334F8E8186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2875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7763637-E464-6C42-8CF4-0456E920124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82297C7-8341-4144-95B4-30685803C6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AFAB7F-AA72-2948-83E6-4F78BCFE0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7037F-3563-494F-B718-A1D3E70F7AF0}" type="datetimeFigureOut">
              <a:rPr lang="en-US" smtClean="0"/>
              <a:t>10/8/19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74D12D-106C-D844-A9F0-1C9F170DB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D3378B-80FB-BE46-A3B0-38B9B9B6F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2A4DF-E68F-6C45-92B2-334F8E8186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6681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736322-5F21-884B-ADA7-6505F656B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06610E-6978-0B40-AAF0-A08DA9278A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EE7C1E-24DC-7E4F-AA57-972E557810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7037F-3563-494F-B718-A1D3E70F7AF0}" type="datetimeFigureOut">
              <a:rPr lang="en-US" smtClean="0"/>
              <a:t>10/8/19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DDF3FD-A823-9B4E-B1C2-78D93088BF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4C3DA7-678C-2D4A-94AB-F250399B5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2A4DF-E68F-6C45-92B2-334F8E8186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0675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412D84-244A-EC4B-AC6F-B4D3F8A5A5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6597B7-764B-2744-952E-321AB05180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A60933-0050-D546-89B7-FE37422DCE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7037F-3563-494F-B718-A1D3E70F7AF0}" type="datetimeFigureOut">
              <a:rPr lang="en-US" smtClean="0"/>
              <a:t>10/8/19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E58148-DC93-A940-AB25-C6FEC379E2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067231-1F33-BE44-B0CC-19B6F4E22D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2A4DF-E68F-6C45-92B2-334F8E8186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2052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6C9544-DFD7-994C-B8AC-72C8BFC9E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8A8E12-BCEC-A347-9701-6824936B75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38CE32-4346-DD40-AD64-A70A26B798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9FA9DD-51E3-6F40-9A88-0CF908FE47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7037F-3563-494F-B718-A1D3E70F7AF0}" type="datetimeFigureOut">
              <a:rPr lang="en-US" smtClean="0"/>
              <a:t>10/8/19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D5A903-1032-5E43-B7B4-BEA38FCAF3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F85FDD-26CB-AD4C-B320-498DCA8EAB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2A4DF-E68F-6C45-92B2-334F8E8186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3544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E9617-8D35-A749-BE69-73F5A2E254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6206D9-CD37-6C44-A78E-89E04E3CE1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0751AB-0E95-0645-8BA0-A9A5D6C1BA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D155E4-DD2B-FB41-B727-40C44FC04F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D3D339D-7088-6D49-8897-D8FD87B9DD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175E21A-7BC3-6943-A71F-CD016A83E5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7037F-3563-494F-B718-A1D3E70F7AF0}" type="datetimeFigureOut">
              <a:rPr lang="en-US" smtClean="0"/>
              <a:t>10/8/19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5B40D9C-4F76-9B45-A6E0-DAC01BF0C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E23FE12-0B40-694B-ACFB-66A4F997D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2A4DF-E68F-6C45-92B2-334F8E8186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6609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D2FF6F-D533-9446-AA7A-497DCEE76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51416AE-EE27-C140-891C-66046DC236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7037F-3563-494F-B718-A1D3E70F7AF0}" type="datetimeFigureOut">
              <a:rPr lang="en-US" smtClean="0"/>
              <a:t>10/8/19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57E889-42B8-624F-9D69-EFEA570E49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1ABD11-740C-274A-9E52-ABC56A716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2A4DF-E68F-6C45-92B2-334F8E8186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6005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51EF1B7-529E-2743-A829-25EFCB0F9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7037F-3563-494F-B718-A1D3E70F7AF0}" type="datetimeFigureOut">
              <a:rPr lang="en-US" smtClean="0"/>
              <a:t>10/8/19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CC87C58-8022-CB4A-ACD1-6840749A9D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505C4E-E000-6049-B7EF-2C5051211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2A4DF-E68F-6C45-92B2-334F8E8186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1488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2917FF-3553-B745-BD34-ABC6E2BEA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A5C1C9-E9F6-0D4F-9123-E46A5E5C68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D33782-3660-AF4E-874B-5D876B6E38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24D1E3-B599-0043-8ED9-1DCFC9A633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7037F-3563-494F-B718-A1D3E70F7AF0}" type="datetimeFigureOut">
              <a:rPr lang="en-US" smtClean="0"/>
              <a:t>10/8/19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488307-ABF1-A94C-BCD5-9BCA7CEAA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9CDF57-C3CA-5F45-91A4-FCC480036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2A4DF-E68F-6C45-92B2-334F8E8186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0276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A2B2D-4C8A-E843-8F2B-5A60987F3C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B852F58-8E48-8248-BC86-4DEB1CC2899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F82509-B1CF-BE48-8825-4CC3770D07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DB4E3D-E1F0-D148-BBB1-0284830468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7037F-3563-494F-B718-A1D3E70F7AF0}" type="datetimeFigureOut">
              <a:rPr lang="en-US" smtClean="0"/>
              <a:t>10/8/19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FD2FCA-DAF2-E94A-9A8B-4311E7329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9B8F91-DC0B-234D-A024-2D0AC38BE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2A4DF-E68F-6C45-92B2-334F8E8186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6467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07268EF-58D7-D54E-9973-9BB7CA3AF1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3864D9-1C8F-8B4D-881B-7622F40CB9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E2FD40-B2B2-2644-94B4-A8B8C830B7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37037F-3563-494F-B718-A1D3E70F7AF0}" type="datetimeFigureOut">
              <a:rPr lang="en-US" smtClean="0"/>
              <a:t>10/8/19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780B74-EC91-1B4A-B943-EEFF391AD5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33061B-A878-5842-9388-622256A70C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D2A4DF-E68F-6C45-92B2-334F8E8186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8638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tiff"/><Relationship Id="rId4" Type="http://schemas.openxmlformats.org/officeDocument/2006/relationships/image" Target="../media/image13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haijs.com/" TargetMode="External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aaronsofaly.github.io/chai-docs/api/bdd/" TargetMode="External"/><Relationship Id="rId5" Type="http://schemas.openxmlformats.org/officeDocument/2006/relationships/hyperlink" Target="https://gist.github.com/yoavniran/1e3b0162e1545055429e#sinon-chai" TargetMode="External"/><Relationship Id="rId4" Type="http://schemas.openxmlformats.org/officeDocument/2006/relationships/hyperlink" Target="https://www.cheatography.com/apk/cheat-sheets/javascript-unit-testing-tools/pdf/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tiff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16.png"/><Relationship Id="rId4" Type="http://schemas.openxmlformats.org/officeDocument/2006/relationships/image" Target="../media/image2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tif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sinonjs.org/" TargetMode="External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7" Type="http://schemas.openxmlformats.org/officeDocument/2006/relationships/image" Target="../media/image36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.xml"/><Relationship Id="rId6" Type="http://schemas.microsoft.com/office/2007/relationships/hdphoto" Target="../media/hdphoto3.wdp"/><Relationship Id="rId5" Type="http://schemas.openxmlformats.org/officeDocument/2006/relationships/image" Target="../media/image35.png"/><Relationship Id="rId4" Type="http://schemas.openxmlformats.org/officeDocument/2006/relationships/image" Target="../media/image34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mochajs.org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blog.logrocket.com/a-quick-and-complete-guide-to-mocha-testing-d0e0ea09f09d/" TargetMode="External"/><Relationship Id="rId5" Type="http://schemas.openxmlformats.org/officeDocument/2006/relationships/hyperlink" Target="https://ricostacruz.com/til/get-started-with-mocha" TargetMode="External"/><Relationship Id="rId4" Type="http://schemas.openxmlformats.org/officeDocument/2006/relationships/hyperlink" Target="https://mochajs.org/api/index.html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microsoft.com/office/2007/relationships/hdphoto" Target="../media/hdphoto4.wdp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7" Type="http://schemas.openxmlformats.org/officeDocument/2006/relationships/image" Target="../media/image36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.xml"/><Relationship Id="rId6" Type="http://schemas.microsoft.com/office/2007/relationships/hdphoto" Target="../media/hdphoto5.wdp"/><Relationship Id="rId5" Type="http://schemas.openxmlformats.org/officeDocument/2006/relationships/image" Target="../media/image35.png"/><Relationship Id="rId4" Type="http://schemas.openxmlformats.org/officeDocument/2006/relationships/image" Target="../media/image34.tif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7" Type="http://schemas.openxmlformats.org/officeDocument/2006/relationships/image" Target="../media/image36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.xml"/><Relationship Id="rId6" Type="http://schemas.microsoft.com/office/2007/relationships/hdphoto" Target="../media/hdphoto6.wdp"/><Relationship Id="rId5" Type="http://schemas.openxmlformats.org/officeDocument/2006/relationships/image" Target="../media/image35.png"/><Relationship Id="rId4" Type="http://schemas.openxmlformats.org/officeDocument/2006/relationships/image" Target="../media/image34.tif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7" Type="http://schemas.openxmlformats.org/officeDocument/2006/relationships/image" Target="../media/image36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.xml"/><Relationship Id="rId6" Type="http://schemas.microsoft.com/office/2007/relationships/hdphoto" Target="../media/hdphoto7.wdp"/><Relationship Id="rId5" Type="http://schemas.openxmlformats.org/officeDocument/2006/relationships/image" Target="../media/image35.png"/><Relationship Id="rId4" Type="http://schemas.openxmlformats.org/officeDocument/2006/relationships/image" Target="../media/image34.tif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tif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hyperlink" Target="https://github.com/LuisValgoi/js-testing" TargetMode="Externa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580B169-8FBD-6048-802F-84D9E32B3C5D}"/>
              </a:ext>
            </a:extLst>
          </p:cNvPr>
          <p:cNvSpPr/>
          <p:nvPr/>
        </p:nvSpPr>
        <p:spPr>
          <a:xfrm>
            <a:off x="953549" y="752912"/>
            <a:ext cx="10284903" cy="5352176"/>
          </a:xfrm>
          <a:prstGeom prst="rect">
            <a:avLst/>
          </a:prstGeom>
          <a:ln w="28575">
            <a:solidFill>
              <a:schemeClr val="bg1">
                <a:lumMod val="85000"/>
              </a:schemeClr>
            </a:solidFill>
          </a:ln>
          <a:effectLst>
            <a:outerShdw blurRad="203200" sx="101000" sy="101000" algn="ctr" rotWithShape="0">
              <a:prstClr val="black">
                <a:alpha val="7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E3C4A8-6535-9247-8E47-4FFCDBF8AC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1660" y="2441576"/>
            <a:ext cx="1751098" cy="19748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F659062-0C9D-AB40-87D2-7D15888DDE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3093" y="2566500"/>
            <a:ext cx="1507968" cy="169548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F5DDC04-8653-6547-8D4B-5CBED7EC93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1396" y="2566499"/>
            <a:ext cx="1708944" cy="1695488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8983545D-D9A7-0B49-AA69-AB54A2CB9448}"/>
              </a:ext>
            </a:extLst>
          </p:cNvPr>
          <p:cNvSpPr/>
          <p:nvPr/>
        </p:nvSpPr>
        <p:spPr>
          <a:xfrm>
            <a:off x="2310236" y="111351"/>
            <a:ext cx="75043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Knowledge Transfer for </a:t>
            </a:r>
            <a:r>
              <a:rPr lang="en-US" sz="2800" b="1" dirty="0">
                <a:solidFill>
                  <a:schemeClr val="bg1">
                    <a:lumMod val="65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Mocha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, </a:t>
            </a:r>
            <a:r>
              <a:rPr lang="en-US" sz="2800" b="1" dirty="0">
                <a:solidFill>
                  <a:schemeClr val="bg1">
                    <a:lumMod val="65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Chai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&amp; </a:t>
            </a:r>
            <a:r>
              <a:rPr lang="en-US" sz="2800" b="1" dirty="0" err="1">
                <a:solidFill>
                  <a:schemeClr val="bg1">
                    <a:lumMod val="65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Sinon</a:t>
            </a:r>
            <a:endParaRPr lang="en-US" sz="2800" b="1" dirty="0">
              <a:solidFill>
                <a:schemeClr val="bg1">
                  <a:lumMod val="65000"/>
                </a:schemeClr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920947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F68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580B169-8FBD-6048-802F-84D9E32B3C5D}"/>
              </a:ext>
            </a:extLst>
          </p:cNvPr>
          <p:cNvSpPr/>
          <p:nvPr/>
        </p:nvSpPr>
        <p:spPr>
          <a:xfrm>
            <a:off x="953549" y="752912"/>
            <a:ext cx="10284903" cy="5352176"/>
          </a:xfrm>
          <a:prstGeom prst="rect">
            <a:avLst/>
          </a:prstGeom>
          <a:ln w="28575">
            <a:solidFill>
              <a:srgbClr val="6E4F3A"/>
            </a:solidFill>
          </a:ln>
          <a:effectLst>
            <a:outerShdw blurRad="203200" sx="101000" sy="101000" algn="ctr" rotWithShape="0">
              <a:prstClr val="black">
                <a:alpha val="7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E3C4A8-6535-9247-8E47-4FFCDBF8AC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4726" y="1454151"/>
            <a:ext cx="1751098" cy="1974849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114EA0B4-225C-9F4E-B2B4-5E89B5E07CC3}"/>
              </a:ext>
            </a:extLst>
          </p:cNvPr>
          <p:cNvSpPr/>
          <p:nvPr/>
        </p:nvSpPr>
        <p:spPr>
          <a:xfrm>
            <a:off x="3014398" y="111351"/>
            <a:ext cx="6096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2800" dirty="0" err="1">
                <a:solidFill>
                  <a:schemeClr val="bg1"/>
                </a:solidFill>
                <a:effectLst/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Hooooooooooks</a:t>
            </a:r>
            <a:endParaRPr lang="en-US" sz="2800" dirty="0">
              <a:solidFill>
                <a:schemeClr val="bg1"/>
              </a:solidFill>
              <a:effectLst/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180680-B9BB-A44C-932F-A477150BE3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40" r="30420" b="61196"/>
          <a:stretch/>
        </p:blipFill>
        <p:spPr>
          <a:xfrm>
            <a:off x="3657601" y="914399"/>
            <a:ext cx="7279104" cy="4984595"/>
          </a:xfrm>
          <a:prstGeom prst="rect">
            <a:avLst/>
          </a:prstGeom>
          <a:ln w="28575">
            <a:solidFill>
              <a:srgbClr val="8F6849"/>
            </a:solidFill>
          </a:ln>
        </p:spPr>
      </p:pic>
    </p:spTree>
    <p:extLst>
      <p:ext uri="{BB962C8B-B14F-4D97-AF65-F5344CB8AC3E}">
        <p14:creationId xmlns:p14="http://schemas.microsoft.com/office/powerpoint/2010/main" val="35837311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F68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580B169-8FBD-6048-802F-84D9E32B3C5D}"/>
              </a:ext>
            </a:extLst>
          </p:cNvPr>
          <p:cNvSpPr/>
          <p:nvPr/>
        </p:nvSpPr>
        <p:spPr>
          <a:xfrm>
            <a:off x="953549" y="752912"/>
            <a:ext cx="10284903" cy="5352176"/>
          </a:xfrm>
          <a:prstGeom prst="rect">
            <a:avLst/>
          </a:prstGeom>
          <a:ln w="28575">
            <a:solidFill>
              <a:srgbClr val="6E4F3A"/>
            </a:solidFill>
          </a:ln>
          <a:effectLst>
            <a:outerShdw blurRad="203200" sx="101000" sy="101000" algn="ctr" rotWithShape="0">
              <a:prstClr val="black">
                <a:alpha val="7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E3C4A8-6535-9247-8E47-4FFCDBF8AC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4726" y="1454151"/>
            <a:ext cx="1751098" cy="1974849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114EA0B4-225C-9F4E-B2B4-5E89B5E07CC3}"/>
              </a:ext>
            </a:extLst>
          </p:cNvPr>
          <p:cNvSpPr/>
          <p:nvPr/>
        </p:nvSpPr>
        <p:spPr>
          <a:xfrm>
            <a:off x="3014398" y="111351"/>
            <a:ext cx="6096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2800" dirty="0" err="1">
                <a:solidFill>
                  <a:schemeClr val="bg1"/>
                </a:solidFill>
                <a:effectLst/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Hooooooooooks</a:t>
            </a:r>
            <a:endParaRPr lang="en-US" sz="2800" dirty="0">
              <a:solidFill>
                <a:schemeClr val="bg1"/>
              </a:solidFill>
              <a:effectLst/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180680-B9BB-A44C-932F-A477150BE3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40" t="48961" r="30419" b="12235"/>
          <a:stretch/>
        </p:blipFill>
        <p:spPr>
          <a:xfrm>
            <a:off x="3657601" y="914399"/>
            <a:ext cx="7279104" cy="4984595"/>
          </a:xfrm>
          <a:prstGeom prst="rect">
            <a:avLst/>
          </a:prstGeom>
          <a:ln w="28575">
            <a:solidFill>
              <a:srgbClr val="8F6849"/>
            </a:solidFill>
          </a:ln>
        </p:spPr>
      </p:pic>
    </p:spTree>
    <p:extLst>
      <p:ext uri="{BB962C8B-B14F-4D97-AF65-F5344CB8AC3E}">
        <p14:creationId xmlns:p14="http://schemas.microsoft.com/office/powerpoint/2010/main" val="35283827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F68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580B169-8FBD-6048-802F-84D9E32B3C5D}"/>
              </a:ext>
            </a:extLst>
          </p:cNvPr>
          <p:cNvSpPr/>
          <p:nvPr/>
        </p:nvSpPr>
        <p:spPr>
          <a:xfrm>
            <a:off x="953549" y="752912"/>
            <a:ext cx="10284903" cy="5352176"/>
          </a:xfrm>
          <a:prstGeom prst="rect">
            <a:avLst/>
          </a:prstGeom>
          <a:ln w="28575">
            <a:solidFill>
              <a:srgbClr val="6E4F3A"/>
            </a:solidFill>
          </a:ln>
          <a:effectLst>
            <a:outerShdw blurRad="203200" sx="101000" sy="101000" algn="ctr" rotWithShape="0">
              <a:prstClr val="black">
                <a:alpha val="7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E3C4A8-6535-9247-8E47-4FFCDBF8AC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4726" y="1454151"/>
            <a:ext cx="1751098" cy="1974849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114EA0B4-225C-9F4E-B2B4-5E89B5E07CC3}"/>
              </a:ext>
            </a:extLst>
          </p:cNvPr>
          <p:cNvSpPr/>
          <p:nvPr/>
        </p:nvSpPr>
        <p:spPr>
          <a:xfrm>
            <a:off x="3014398" y="111351"/>
            <a:ext cx="6096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effectLst/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Exclusive Tests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DA3F516-D142-1F41-8270-F4FCF5EFA6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18" b="49132"/>
          <a:stretch/>
        </p:blipFill>
        <p:spPr>
          <a:xfrm>
            <a:off x="3596640" y="914400"/>
            <a:ext cx="7487672" cy="4984955"/>
          </a:xfrm>
          <a:prstGeom prst="rect">
            <a:avLst/>
          </a:prstGeom>
          <a:ln w="28575">
            <a:solidFill>
              <a:srgbClr val="8F6849"/>
            </a:solidFill>
          </a:ln>
        </p:spPr>
      </p:pic>
    </p:spTree>
    <p:extLst>
      <p:ext uri="{BB962C8B-B14F-4D97-AF65-F5344CB8AC3E}">
        <p14:creationId xmlns:p14="http://schemas.microsoft.com/office/powerpoint/2010/main" val="35087082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F68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580B169-8FBD-6048-802F-84D9E32B3C5D}"/>
              </a:ext>
            </a:extLst>
          </p:cNvPr>
          <p:cNvSpPr/>
          <p:nvPr/>
        </p:nvSpPr>
        <p:spPr>
          <a:xfrm>
            <a:off x="953549" y="752912"/>
            <a:ext cx="10284903" cy="5352176"/>
          </a:xfrm>
          <a:prstGeom prst="rect">
            <a:avLst/>
          </a:prstGeom>
          <a:ln w="28575">
            <a:solidFill>
              <a:srgbClr val="6E4F3A"/>
            </a:solidFill>
          </a:ln>
          <a:effectLst>
            <a:outerShdw blurRad="203200" sx="101000" sy="101000" algn="ctr" rotWithShape="0">
              <a:prstClr val="black">
                <a:alpha val="7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E3C4A8-6535-9247-8E47-4FFCDBF8AC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4726" y="1454151"/>
            <a:ext cx="1751098" cy="1974849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114EA0B4-225C-9F4E-B2B4-5E89B5E07CC3}"/>
              </a:ext>
            </a:extLst>
          </p:cNvPr>
          <p:cNvSpPr/>
          <p:nvPr/>
        </p:nvSpPr>
        <p:spPr>
          <a:xfrm>
            <a:off x="3014398" y="111351"/>
            <a:ext cx="6096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effectLst/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Exclusive Tests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DA3F516-D142-1F41-8270-F4FCF5EFA6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25" t="47032" r="-7" b="2100"/>
          <a:stretch/>
        </p:blipFill>
        <p:spPr>
          <a:xfrm>
            <a:off x="3596640" y="914400"/>
            <a:ext cx="7487672" cy="4984955"/>
          </a:xfrm>
          <a:prstGeom prst="rect">
            <a:avLst/>
          </a:prstGeom>
          <a:ln w="28575">
            <a:solidFill>
              <a:srgbClr val="8F6849"/>
            </a:solidFill>
          </a:ln>
        </p:spPr>
      </p:pic>
    </p:spTree>
    <p:extLst>
      <p:ext uri="{BB962C8B-B14F-4D97-AF65-F5344CB8AC3E}">
        <p14:creationId xmlns:p14="http://schemas.microsoft.com/office/powerpoint/2010/main" val="7139466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5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F68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580B169-8FBD-6048-802F-84D9E32B3C5D}"/>
              </a:ext>
            </a:extLst>
          </p:cNvPr>
          <p:cNvSpPr/>
          <p:nvPr/>
        </p:nvSpPr>
        <p:spPr>
          <a:xfrm>
            <a:off x="953549" y="752912"/>
            <a:ext cx="10284903" cy="5352176"/>
          </a:xfrm>
          <a:prstGeom prst="rect">
            <a:avLst/>
          </a:prstGeom>
          <a:ln w="28575">
            <a:solidFill>
              <a:srgbClr val="6E4F3A"/>
            </a:solidFill>
          </a:ln>
          <a:effectLst>
            <a:outerShdw blurRad="203200" sx="101000" sy="101000" algn="ctr" rotWithShape="0">
              <a:prstClr val="black">
                <a:alpha val="7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E3C4A8-6535-9247-8E47-4FFCDBF8AC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4726" y="1454151"/>
            <a:ext cx="1751098" cy="1974849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114EA0B4-225C-9F4E-B2B4-5E89B5E07CC3}"/>
              </a:ext>
            </a:extLst>
          </p:cNvPr>
          <p:cNvSpPr/>
          <p:nvPr/>
        </p:nvSpPr>
        <p:spPr>
          <a:xfrm>
            <a:off x="3014398" y="111351"/>
            <a:ext cx="6096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effectLst/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Exclusive Tests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DA3F516-D142-1F41-8270-F4FCF5EFA6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24" t="47032" r="-7" b="2100"/>
          <a:stretch/>
        </p:blipFill>
        <p:spPr>
          <a:xfrm>
            <a:off x="3596640" y="914400"/>
            <a:ext cx="7487672" cy="4984955"/>
          </a:xfrm>
          <a:prstGeom prst="rect">
            <a:avLst/>
          </a:prstGeom>
          <a:ln w="28575">
            <a:solidFill>
              <a:srgbClr val="8F6849"/>
            </a:solidFill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0FEAAFA-186E-0844-A0D9-90CDBB6EE443}"/>
              </a:ext>
            </a:extLst>
          </p:cNvPr>
          <p:cNvSpPr/>
          <p:nvPr/>
        </p:nvSpPr>
        <p:spPr>
          <a:xfrm>
            <a:off x="3731342" y="4336027"/>
            <a:ext cx="4409768" cy="39820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823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F68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580B169-8FBD-6048-802F-84D9E32B3C5D}"/>
              </a:ext>
            </a:extLst>
          </p:cNvPr>
          <p:cNvSpPr/>
          <p:nvPr/>
        </p:nvSpPr>
        <p:spPr>
          <a:xfrm>
            <a:off x="953549" y="752912"/>
            <a:ext cx="10284903" cy="5352176"/>
          </a:xfrm>
          <a:prstGeom prst="rect">
            <a:avLst/>
          </a:prstGeom>
          <a:ln w="28575">
            <a:solidFill>
              <a:srgbClr val="6E4F3A"/>
            </a:solidFill>
          </a:ln>
          <a:effectLst>
            <a:outerShdw blurRad="203200" sx="101000" sy="101000" algn="ctr" rotWithShape="0">
              <a:prstClr val="black">
                <a:alpha val="7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E3C4A8-6535-9247-8E47-4FFCDBF8AC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4726" y="1454151"/>
            <a:ext cx="1751098" cy="1974849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114EA0B4-225C-9F4E-B2B4-5E89B5E07CC3}"/>
              </a:ext>
            </a:extLst>
          </p:cNvPr>
          <p:cNvSpPr/>
          <p:nvPr/>
        </p:nvSpPr>
        <p:spPr>
          <a:xfrm>
            <a:off x="3014398" y="111351"/>
            <a:ext cx="6096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effectLst/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Exclusive Tests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DA3F516-D142-1F41-8270-F4FCF5EFA6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25" t="47032" r="-6" b="2100"/>
          <a:stretch/>
        </p:blipFill>
        <p:spPr>
          <a:xfrm>
            <a:off x="3596640" y="914400"/>
            <a:ext cx="7487672" cy="4984955"/>
          </a:xfrm>
          <a:prstGeom prst="rect">
            <a:avLst/>
          </a:prstGeom>
          <a:ln w="28575">
            <a:solidFill>
              <a:srgbClr val="8F6849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2C12E19-A508-654B-99BF-E87414788A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1342" y="4358150"/>
            <a:ext cx="4409768" cy="38852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0FEAAFA-186E-0844-A0D9-90CDBB6EE443}"/>
              </a:ext>
            </a:extLst>
          </p:cNvPr>
          <p:cNvSpPr/>
          <p:nvPr/>
        </p:nvSpPr>
        <p:spPr>
          <a:xfrm>
            <a:off x="3731342" y="4336027"/>
            <a:ext cx="4409768" cy="39820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AFB1E51-F63B-2043-9255-4C05A999F5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99982" y="1828800"/>
            <a:ext cx="6288176" cy="32004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914672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F68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580B169-8FBD-6048-802F-84D9E32B3C5D}"/>
              </a:ext>
            </a:extLst>
          </p:cNvPr>
          <p:cNvSpPr/>
          <p:nvPr/>
        </p:nvSpPr>
        <p:spPr>
          <a:xfrm>
            <a:off x="953549" y="752912"/>
            <a:ext cx="10284903" cy="5352176"/>
          </a:xfrm>
          <a:prstGeom prst="rect">
            <a:avLst/>
          </a:prstGeom>
          <a:ln w="28575">
            <a:solidFill>
              <a:srgbClr val="6E4F3A"/>
            </a:solidFill>
          </a:ln>
          <a:effectLst>
            <a:outerShdw blurRad="203200" sx="101000" sy="101000" algn="ctr" rotWithShape="0">
              <a:prstClr val="black">
                <a:alpha val="7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E3C4A8-6535-9247-8E47-4FFCDBF8AC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4726" y="1454151"/>
            <a:ext cx="1751098" cy="197484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F32234E-479D-6147-A5C4-CE96181625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352" t="14386" r="28279" b="16315"/>
          <a:stretch/>
        </p:blipFill>
        <p:spPr>
          <a:xfrm>
            <a:off x="5101390" y="1684421"/>
            <a:ext cx="1657008" cy="163629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08D1CF6-153D-764B-9D3B-0EDE553AB1F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355" t="4147" r="16475" b="29102"/>
          <a:stretch/>
        </p:blipFill>
        <p:spPr>
          <a:xfrm>
            <a:off x="8486258" y="1552074"/>
            <a:ext cx="1929283" cy="19462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3177304-781E-9C44-A175-CCF3E51C47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0768" y="2154019"/>
            <a:ext cx="575112" cy="57511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AD7F254-E98D-5942-9500-34CD6A170F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46956" y="2227043"/>
            <a:ext cx="575112" cy="57511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5DEEE7C-0AD1-CE48-B0A2-2FBA78DB2CC7}"/>
              </a:ext>
            </a:extLst>
          </p:cNvPr>
          <p:cNvSpPr/>
          <p:nvPr/>
        </p:nvSpPr>
        <p:spPr>
          <a:xfrm>
            <a:off x="8205420" y="3628427"/>
            <a:ext cx="251932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8F6849"/>
                </a:solidFill>
                <a:effectLst/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BDD Focused</a:t>
            </a:r>
          </a:p>
          <a:p>
            <a:pPr algn="ctr"/>
            <a:endParaRPr lang="en-US" dirty="0">
              <a:solidFill>
                <a:srgbClr val="8F6849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 algn="ctr"/>
            <a:r>
              <a:rPr lang="en-US" dirty="0">
                <a:solidFill>
                  <a:srgbClr val="8F6849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us</a:t>
            </a:r>
            <a:r>
              <a:rPr lang="en-US" dirty="0">
                <a:solidFill>
                  <a:srgbClr val="8F6849"/>
                </a:solidFill>
                <a:effectLst/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er friendly syntax</a:t>
            </a:r>
          </a:p>
          <a:p>
            <a:pPr algn="ctr"/>
            <a:endParaRPr lang="en-US" dirty="0">
              <a:solidFill>
                <a:srgbClr val="8F6849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 algn="ctr"/>
            <a:r>
              <a:rPr lang="en-US" dirty="0">
                <a:solidFill>
                  <a:srgbClr val="8F6849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easy </a:t>
            </a:r>
            <a:r>
              <a:rPr lang="en-US" dirty="0">
                <a:solidFill>
                  <a:srgbClr val="8F6849"/>
                </a:solidFill>
                <a:effectLst/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async tests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F3A0AE4-4BBA-764C-9242-CCD226F62BD5}"/>
              </a:ext>
            </a:extLst>
          </p:cNvPr>
          <p:cNvSpPr/>
          <p:nvPr/>
        </p:nvSpPr>
        <p:spPr>
          <a:xfrm>
            <a:off x="4682413" y="3628427"/>
            <a:ext cx="251932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8F6849"/>
                </a:solidFill>
                <a:effectLst/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easy to start</a:t>
            </a:r>
          </a:p>
          <a:p>
            <a:pPr algn="ctr"/>
            <a:endParaRPr lang="en-US" dirty="0">
              <a:solidFill>
                <a:srgbClr val="8F6849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 algn="ctr"/>
            <a:r>
              <a:rPr lang="en-US" dirty="0">
                <a:solidFill>
                  <a:srgbClr val="8F6849"/>
                </a:solidFill>
                <a:effectLst/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test order suite execution</a:t>
            </a:r>
          </a:p>
          <a:p>
            <a:pPr algn="ctr"/>
            <a:endParaRPr lang="en-US" dirty="0">
              <a:solidFill>
                <a:srgbClr val="8F6849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 algn="ctr"/>
            <a:r>
              <a:rPr lang="en-US" dirty="0">
                <a:solidFill>
                  <a:srgbClr val="8F6849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hard async tests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24BB639-8D2E-0744-9BE8-C242A59A8931}"/>
              </a:ext>
            </a:extLst>
          </p:cNvPr>
          <p:cNvSpPr/>
          <p:nvPr/>
        </p:nvSpPr>
        <p:spPr>
          <a:xfrm>
            <a:off x="1120610" y="3628427"/>
            <a:ext cx="251932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8F6849"/>
                </a:solidFill>
                <a:effectLst/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ability to write BDD</a:t>
            </a:r>
          </a:p>
          <a:p>
            <a:pPr algn="ctr"/>
            <a:endParaRPr lang="en-US" dirty="0">
              <a:solidFill>
                <a:srgbClr val="8F6849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 algn="ctr"/>
            <a:r>
              <a:rPr lang="en-US" dirty="0">
                <a:solidFill>
                  <a:srgbClr val="8F6849"/>
                </a:solidFill>
                <a:effectLst/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highly integrated w/ </a:t>
            </a:r>
            <a:r>
              <a:rPr lang="en-US" dirty="0" err="1">
                <a:solidFill>
                  <a:srgbClr val="8F6849"/>
                </a:solidFill>
                <a:effectLst/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nodejs</a:t>
            </a:r>
            <a:endParaRPr lang="en-US" dirty="0">
              <a:solidFill>
                <a:srgbClr val="8F6849"/>
              </a:solidFill>
              <a:effectLst/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 algn="ctr"/>
            <a:endParaRPr lang="en-US" dirty="0">
              <a:solidFill>
                <a:srgbClr val="8F6849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 algn="ctr"/>
            <a:r>
              <a:rPr lang="en-US" dirty="0">
                <a:solidFill>
                  <a:srgbClr val="8F6849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easy async tests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E58A417-7E8D-1643-8374-B08821C27719}"/>
              </a:ext>
            </a:extLst>
          </p:cNvPr>
          <p:cNvSpPr/>
          <p:nvPr/>
        </p:nvSpPr>
        <p:spPr>
          <a:xfrm>
            <a:off x="3014398" y="111351"/>
            <a:ext cx="6096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Mocha’s similar testing framework</a:t>
            </a:r>
            <a:endParaRPr lang="en-US" sz="2800" dirty="0">
              <a:solidFill>
                <a:schemeClr val="bg1"/>
              </a:solidFill>
              <a:effectLst/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593029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580B169-8FBD-6048-802F-84D9E32B3C5D}"/>
              </a:ext>
            </a:extLst>
          </p:cNvPr>
          <p:cNvSpPr/>
          <p:nvPr/>
        </p:nvSpPr>
        <p:spPr>
          <a:xfrm>
            <a:off x="953549" y="752912"/>
            <a:ext cx="10284903" cy="5352176"/>
          </a:xfrm>
          <a:prstGeom prst="rect">
            <a:avLst/>
          </a:prstGeom>
          <a:ln w="28575">
            <a:solidFill>
              <a:schemeClr val="bg1">
                <a:lumMod val="85000"/>
              </a:schemeClr>
            </a:solidFill>
          </a:ln>
          <a:effectLst>
            <a:outerShdw blurRad="203200" sx="101000" sy="101000" algn="ctr" rotWithShape="0">
              <a:prstClr val="black">
                <a:alpha val="7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E6120A5-7A89-9B4F-AF1C-F7FDBA3B88C9}"/>
              </a:ext>
            </a:extLst>
          </p:cNvPr>
          <p:cNvSpPr/>
          <p:nvPr/>
        </p:nvSpPr>
        <p:spPr>
          <a:xfrm>
            <a:off x="2310236" y="111351"/>
            <a:ext cx="75043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Knowledge Transfer for </a:t>
            </a:r>
            <a:r>
              <a:rPr lang="en-US" sz="2800" b="1" dirty="0">
                <a:solidFill>
                  <a:schemeClr val="bg1">
                    <a:lumMod val="65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Mocha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, </a:t>
            </a:r>
            <a:r>
              <a:rPr lang="en-US" sz="2800" b="1" dirty="0">
                <a:solidFill>
                  <a:schemeClr val="bg1">
                    <a:lumMod val="65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Chai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&amp; </a:t>
            </a:r>
            <a:r>
              <a:rPr lang="en-US" sz="2800" b="1" dirty="0" err="1">
                <a:solidFill>
                  <a:schemeClr val="bg1">
                    <a:lumMod val="65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Sinon</a:t>
            </a:r>
            <a:endParaRPr lang="en-US" sz="2800" b="1" dirty="0">
              <a:solidFill>
                <a:schemeClr val="bg1">
                  <a:lumMod val="65000"/>
                </a:schemeClr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DE0817B-FDED-8F47-9AF0-D9CA688685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1660" y="2441576"/>
            <a:ext cx="1751098" cy="197484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450CEE4-3D4A-F445-93D0-2B692D7622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3093" y="2566500"/>
            <a:ext cx="1507968" cy="169548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DC26E76-AFC8-2E45-9E65-FB2B882209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1396" y="2566499"/>
            <a:ext cx="1708944" cy="1695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180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E8C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580B169-8FBD-6048-802F-84D9E32B3C5D}"/>
              </a:ext>
            </a:extLst>
          </p:cNvPr>
          <p:cNvSpPr/>
          <p:nvPr/>
        </p:nvSpPr>
        <p:spPr>
          <a:xfrm>
            <a:off x="953549" y="752912"/>
            <a:ext cx="10284903" cy="5352176"/>
          </a:xfrm>
          <a:prstGeom prst="rect">
            <a:avLst/>
          </a:prstGeom>
          <a:ln w="28575">
            <a:solidFill>
              <a:srgbClr val="C75048"/>
            </a:solidFill>
          </a:ln>
          <a:effectLst>
            <a:outerShdw blurRad="203200" sx="101000" sy="101000" algn="ctr" rotWithShape="0">
              <a:srgbClr val="C00000">
                <a:alpha val="7000"/>
              </a:srgb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B534B79-284B-F445-8FE7-0B0DA0063F9B}"/>
              </a:ext>
            </a:extLst>
          </p:cNvPr>
          <p:cNvSpPr/>
          <p:nvPr/>
        </p:nvSpPr>
        <p:spPr>
          <a:xfrm>
            <a:off x="3255824" y="1983928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C75048"/>
                </a:solidFill>
                <a:effectLst/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- </a:t>
            </a:r>
            <a:r>
              <a:rPr lang="en-US" b="1" dirty="0">
                <a:solidFill>
                  <a:srgbClr val="C75048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TDD</a:t>
            </a:r>
            <a:r>
              <a:rPr lang="en-US" dirty="0">
                <a:solidFill>
                  <a:srgbClr val="C75048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/ </a:t>
            </a:r>
            <a:r>
              <a:rPr lang="en-US" b="1" dirty="0">
                <a:solidFill>
                  <a:srgbClr val="C75048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BDD</a:t>
            </a:r>
            <a:r>
              <a:rPr lang="en-US" dirty="0">
                <a:solidFill>
                  <a:srgbClr val="C75048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</a:t>
            </a:r>
            <a:r>
              <a:rPr lang="en-US" b="1" dirty="0">
                <a:solidFill>
                  <a:srgbClr val="C75048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assertion library </a:t>
            </a:r>
            <a:r>
              <a:rPr lang="en-US" dirty="0">
                <a:solidFill>
                  <a:srgbClr val="C75048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for node</a:t>
            </a:r>
            <a:r>
              <a:rPr lang="en-US" dirty="0">
                <a:solidFill>
                  <a:srgbClr val="C75048"/>
                </a:solidFill>
                <a:effectLst/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6361741-E7BE-FD45-8EF2-FA1AF7927898}"/>
              </a:ext>
            </a:extLst>
          </p:cNvPr>
          <p:cNvSpPr/>
          <p:nvPr/>
        </p:nvSpPr>
        <p:spPr>
          <a:xfrm>
            <a:off x="3255824" y="2458305"/>
            <a:ext cx="70645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75048"/>
                </a:solidFill>
                <a:effectLst/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- P</a:t>
            </a:r>
            <a:r>
              <a:rPr lang="en-US" dirty="0">
                <a:solidFill>
                  <a:srgbClr val="C75048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rovides </a:t>
            </a:r>
            <a:r>
              <a:rPr lang="en-US" b="1" dirty="0">
                <a:solidFill>
                  <a:srgbClr val="C75048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expect()</a:t>
            </a:r>
            <a:r>
              <a:rPr lang="en-US" dirty="0">
                <a:solidFill>
                  <a:srgbClr val="C75048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, </a:t>
            </a:r>
            <a:r>
              <a:rPr lang="en-US" b="1" dirty="0">
                <a:solidFill>
                  <a:srgbClr val="C75048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should(), expect() </a:t>
            </a:r>
            <a:r>
              <a:rPr lang="en-US" dirty="0">
                <a:solidFill>
                  <a:srgbClr val="C75048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interfaces to better assertion</a:t>
            </a:r>
            <a:r>
              <a:rPr lang="en-US" dirty="0">
                <a:solidFill>
                  <a:srgbClr val="C75048"/>
                </a:solidFill>
                <a:effectLst/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.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EA78A22-7489-384A-ABA3-FDE2AF960BBE}"/>
              </a:ext>
            </a:extLst>
          </p:cNvPr>
          <p:cNvSpPr/>
          <p:nvPr/>
        </p:nvSpPr>
        <p:spPr>
          <a:xfrm>
            <a:off x="3420924" y="1983928"/>
            <a:ext cx="14205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C75048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TDD</a:t>
            </a:r>
            <a:r>
              <a:rPr lang="en-US" dirty="0">
                <a:solidFill>
                  <a:srgbClr val="C75048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/ </a:t>
            </a:r>
            <a:r>
              <a:rPr lang="en-US" b="1" dirty="0">
                <a:solidFill>
                  <a:srgbClr val="C75048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BDD</a:t>
            </a:r>
            <a:r>
              <a:rPr lang="en-US" dirty="0">
                <a:solidFill>
                  <a:srgbClr val="C75048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</a:t>
            </a:r>
            <a:endParaRPr lang="en-US" dirty="0">
              <a:solidFill>
                <a:srgbClr val="C75048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30C6046-A963-5F49-AECE-24AF68263B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1907" y="1568574"/>
            <a:ext cx="1507968" cy="1695487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B67C8EAE-8403-3849-9C1C-2024F1795C98}"/>
              </a:ext>
            </a:extLst>
          </p:cNvPr>
          <p:cNvSpPr/>
          <p:nvPr/>
        </p:nvSpPr>
        <p:spPr>
          <a:xfrm>
            <a:off x="3014398" y="111351"/>
            <a:ext cx="6096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2800" dirty="0">
                <a:solidFill>
                  <a:srgbClr val="C75048"/>
                </a:solidFill>
                <a:effectLst/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Introduction about Chai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D6636AB-7E1A-6F46-A312-CD0C0EA713A9}"/>
              </a:ext>
            </a:extLst>
          </p:cNvPr>
          <p:cNvSpPr/>
          <p:nvPr/>
        </p:nvSpPr>
        <p:spPr>
          <a:xfrm>
            <a:off x="3255824" y="2945978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24292E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hlinkClick r:id="rId3"/>
              </a:rPr>
              <a:t>- Official Documentation Link</a:t>
            </a:r>
            <a:endParaRPr lang="en-US" dirty="0">
              <a:solidFill>
                <a:srgbClr val="24292E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911ECFF-088C-E241-A487-F059F5DFA3D4}"/>
              </a:ext>
            </a:extLst>
          </p:cNvPr>
          <p:cNvSpPr/>
          <p:nvPr/>
        </p:nvSpPr>
        <p:spPr>
          <a:xfrm>
            <a:off x="3740117" y="3437987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24292E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hlinkClick r:id="rId4"/>
              </a:rPr>
              <a:t>- JavaScript unit testing tools Cheat Sheet</a:t>
            </a:r>
            <a:endParaRPr lang="en-US" dirty="0">
              <a:solidFill>
                <a:srgbClr val="24292E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D495C0E-F4B3-0F4C-84E8-9D774534CB7F}"/>
              </a:ext>
            </a:extLst>
          </p:cNvPr>
          <p:cNvSpPr/>
          <p:nvPr/>
        </p:nvSpPr>
        <p:spPr>
          <a:xfrm>
            <a:off x="3740117" y="3925660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24292E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hlinkClick r:id="rId5"/>
              </a:rPr>
              <a:t>- The Ultimate Unit Testing Cheat-sheet</a:t>
            </a:r>
            <a:endParaRPr lang="en-US" dirty="0">
              <a:solidFill>
                <a:srgbClr val="24292E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1A6609D-FBCC-9F4A-A834-C4AC01238ABF}"/>
              </a:ext>
            </a:extLst>
          </p:cNvPr>
          <p:cNvSpPr/>
          <p:nvPr/>
        </p:nvSpPr>
        <p:spPr>
          <a:xfrm>
            <a:off x="3740117" y="4413333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24292E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hlinkClick r:id="rId6"/>
              </a:rPr>
              <a:t>- Language Chains from Aaron </a:t>
            </a:r>
            <a:endParaRPr lang="en-US" dirty="0">
              <a:solidFill>
                <a:srgbClr val="24292E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231112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5" grpId="0"/>
      <p:bldP spid="18" grpId="0"/>
      <p:bldP spid="19" grpId="0"/>
      <p:bldP spid="20" grpId="0"/>
      <p:bldP spid="2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E8C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580B169-8FBD-6048-802F-84D9E32B3C5D}"/>
              </a:ext>
            </a:extLst>
          </p:cNvPr>
          <p:cNvSpPr/>
          <p:nvPr/>
        </p:nvSpPr>
        <p:spPr>
          <a:xfrm>
            <a:off x="953549" y="752912"/>
            <a:ext cx="10284903" cy="5352176"/>
          </a:xfrm>
          <a:prstGeom prst="rect">
            <a:avLst/>
          </a:prstGeom>
          <a:ln w="28575">
            <a:solidFill>
              <a:srgbClr val="C75048"/>
            </a:solidFill>
          </a:ln>
          <a:effectLst>
            <a:outerShdw blurRad="203200" sx="101000" sy="101000" algn="ctr" rotWithShape="0">
              <a:srgbClr val="C75048">
                <a:alpha val="7000"/>
              </a:srgb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D7E5903-B596-E24B-ADDA-AF844A241F3C}"/>
              </a:ext>
            </a:extLst>
          </p:cNvPr>
          <p:cNvSpPr/>
          <p:nvPr/>
        </p:nvSpPr>
        <p:spPr>
          <a:xfrm>
            <a:off x="4982554" y="54526"/>
            <a:ext cx="222689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rgbClr val="C75048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TDD</a:t>
            </a:r>
            <a:r>
              <a:rPr lang="en-US" sz="3600" dirty="0">
                <a:solidFill>
                  <a:srgbClr val="C75048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/ </a:t>
            </a:r>
            <a:r>
              <a:rPr lang="en-US" sz="2000" b="1" dirty="0">
                <a:solidFill>
                  <a:srgbClr val="C75048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BDD</a:t>
            </a:r>
            <a:r>
              <a:rPr lang="en-US" sz="3600" dirty="0">
                <a:solidFill>
                  <a:srgbClr val="C75048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</a:t>
            </a:r>
            <a:endParaRPr lang="en-US" sz="3600" dirty="0">
              <a:solidFill>
                <a:srgbClr val="C75048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8CFDC15-8003-C94F-BFE1-F56658598B57}"/>
              </a:ext>
            </a:extLst>
          </p:cNvPr>
          <p:cNvSpPr/>
          <p:nvPr/>
        </p:nvSpPr>
        <p:spPr>
          <a:xfrm>
            <a:off x="3353279" y="1870042"/>
            <a:ext cx="41440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C75048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- Stands for: </a:t>
            </a:r>
            <a:r>
              <a:rPr lang="en-US" b="1" dirty="0">
                <a:solidFill>
                  <a:srgbClr val="C75048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Test</a:t>
            </a:r>
            <a:r>
              <a:rPr lang="en-US" dirty="0">
                <a:solidFill>
                  <a:srgbClr val="C75048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</a:t>
            </a:r>
            <a:r>
              <a:rPr lang="en-US" b="1" dirty="0">
                <a:solidFill>
                  <a:srgbClr val="C75048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Driven</a:t>
            </a:r>
            <a:r>
              <a:rPr lang="en-US" dirty="0">
                <a:solidFill>
                  <a:srgbClr val="C75048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</a:t>
            </a:r>
            <a:r>
              <a:rPr lang="en-US" b="1" dirty="0">
                <a:solidFill>
                  <a:srgbClr val="C75048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Development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262B571-8E6B-D343-9807-A8031C975280}"/>
              </a:ext>
            </a:extLst>
          </p:cNvPr>
          <p:cNvSpPr/>
          <p:nvPr/>
        </p:nvSpPr>
        <p:spPr>
          <a:xfrm>
            <a:off x="3339325" y="2426593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C75048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- Different</a:t>
            </a:r>
            <a:r>
              <a:rPr lang="en-US" dirty="0">
                <a:solidFill>
                  <a:srgbClr val="C75048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than "</a:t>
            </a:r>
            <a:r>
              <a:rPr lang="en-US" b="1" dirty="0">
                <a:solidFill>
                  <a:srgbClr val="C75048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Write all your tests</a:t>
            </a:r>
            <a:r>
              <a:rPr lang="en-US" dirty="0">
                <a:solidFill>
                  <a:srgbClr val="C75048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". </a:t>
            </a:r>
            <a:r>
              <a:rPr lang="en-US" b="1" dirty="0">
                <a:solidFill>
                  <a:srgbClr val="C75048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It's a cycle</a:t>
            </a:r>
            <a:r>
              <a:rPr lang="en-US" dirty="0">
                <a:solidFill>
                  <a:srgbClr val="C75048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.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8B7909E-8B9A-D64D-8D78-D89534BD95C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8599" t="4512" r="1542" b="8345"/>
          <a:stretch/>
        </p:blipFill>
        <p:spPr>
          <a:xfrm>
            <a:off x="7607808" y="3559679"/>
            <a:ext cx="3305475" cy="2191827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95CDFC25-2E86-8846-AF66-4D0CEE743C35}"/>
              </a:ext>
            </a:extLst>
          </p:cNvPr>
          <p:cNvSpPr/>
          <p:nvPr/>
        </p:nvSpPr>
        <p:spPr>
          <a:xfrm>
            <a:off x="3762309" y="2878574"/>
            <a:ext cx="332776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75048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- Rules</a:t>
            </a:r>
            <a:r>
              <a:rPr lang="en-US" dirty="0">
                <a:solidFill>
                  <a:srgbClr val="24292E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(</a:t>
            </a:r>
            <a:r>
              <a:rPr lang="en-US" dirty="0">
                <a:solidFill>
                  <a:srgbClr val="FF00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RED</a:t>
            </a:r>
            <a:r>
              <a:rPr lang="en-US" dirty="0">
                <a:solidFill>
                  <a:srgbClr val="24292E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, </a:t>
            </a:r>
            <a:r>
              <a:rPr lang="en-US" dirty="0">
                <a:solidFill>
                  <a:srgbClr val="92D05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GREEN</a:t>
            </a:r>
            <a:r>
              <a:rPr lang="en-US" dirty="0">
                <a:solidFill>
                  <a:srgbClr val="24292E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, </a:t>
            </a:r>
            <a:r>
              <a:rPr lang="en-US" dirty="0">
                <a:solidFill>
                  <a:srgbClr val="00B0F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BLUE</a:t>
            </a:r>
            <a:r>
              <a:rPr lang="en-US" dirty="0">
                <a:solidFill>
                  <a:srgbClr val="24292E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):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FA2DFDF-825F-CB45-B411-EB5FDD24736A}"/>
              </a:ext>
            </a:extLst>
          </p:cNvPr>
          <p:cNvSpPr/>
          <p:nvPr/>
        </p:nvSpPr>
        <p:spPr>
          <a:xfrm>
            <a:off x="4068618" y="3276928"/>
            <a:ext cx="37095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- First you test you UC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03A50BE-3362-0E4F-A0F6-63590EDED652}"/>
              </a:ext>
            </a:extLst>
          </p:cNvPr>
          <p:cNvSpPr/>
          <p:nvPr/>
        </p:nvSpPr>
        <p:spPr>
          <a:xfrm>
            <a:off x="4068617" y="3728909"/>
            <a:ext cx="38272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92D05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- Second you implement you UC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1453B86-676D-3847-968F-ABD47AB41B5E}"/>
              </a:ext>
            </a:extLst>
          </p:cNvPr>
          <p:cNvSpPr/>
          <p:nvPr/>
        </p:nvSpPr>
        <p:spPr>
          <a:xfrm>
            <a:off x="4068616" y="4180890"/>
            <a:ext cx="34016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- Then refactor your code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1C767671-CFC4-454E-A451-C6C7E7958B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1907" y="1568574"/>
            <a:ext cx="1507968" cy="1695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2478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32" grpId="0"/>
      <p:bldP spid="33" grpId="0"/>
      <p:bldP spid="34" grpId="0"/>
      <p:bldP spid="3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580B169-8FBD-6048-802F-84D9E32B3C5D}"/>
              </a:ext>
            </a:extLst>
          </p:cNvPr>
          <p:cNvSpPr/>
          <p:nvPr/>
        </p:nvSpPr>
        <p:spPr>
          <a:xfrm>
            <a:off x="953549" y="752912"/>
            <a:ext cx="10284903" cy="5352176"/>
          </a:xfrm>
          <a:prstGeom prst="rect">
            <a:avLst/>
          </a:prstGeom>
          <a:ln w="28575">
            <a:solidFill>
              <a:schemeClr val="bg1">
                <a:lumMod val="85000"/>
              </a:schemeClr>
            </a:solidFill>
          </a:ln>
          <a:effectLst>
            <a:outerShdw blurRad="203200" sx="101000" sy="101000" algn="ctr" rotWithShape="0">
              <a:prstClr val="black">
                <a:alpha val="7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E3C4A8-6535-9247-8E47-4FFCDBF8AC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8253" y="1036930"/>
            <a:ext cx="1751098" cy="19748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F659062-0C9D-AB40-87D2-7D15888DDE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5048" y="1099092"/>
            <a:ext cx="1507968" cy="169548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35FA643-9BEB-7245-BCB4-A3F93830FA22}"/>
              </a:ext>
            </a:extLst>
          </p:cNvPr>
          <p:cNvSpPr/>
          <p:nvPr/>
        </p:nvSpPr>
        <p:spPr>
          <a:xfrm>
            <a:off x="3014398" y="111351"/>
            <a:ext cx="6096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2800" dirty="0">
                <a:solidFill>
                  <a:schemeClr val="bg1">
                    <a:lumMod val="65000"/>
                  </a:schemeClr>
                </a:solidFill>
                <a:effectLst/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Agenda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BEEEFFE-61E3-B746-8DF1-932DA9E2DD56}"/>
              </a:ext>
            </a:extLst>
          </p:cNvPr>
          <p:cNvSpPr/>
          <p:nvPr/>
        </p:nvSpPr>
        <p:spPr>
          <a:xfrm>
            <a:off x="1192876" y="2912920"/>
            <a:ext cx="3381852" cy="29536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dirty="0">
                <a:solidFill>
                  <a:srgbClr val="8F6849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Introduction</a:t>
            </a:r>
          </a:p>
          <a:p>
            <a:pPr algn="ctr">
              <a:lnSpc>
                <a:spcPct val="150000"/>
              </a:lnSpc>
            </a:pPr>
            <a:r>
              <a:rPr lang="en-US" dirty="0">
                <a:solidFill>
                  <a:srgbClr val="8F6849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Features</a:t>
            </a:r>
          </a:p>
          <a:p>
            <a:pPr algn="ctr">
              <a:lnSpc>
                <a:spcPct val="150000"/>
              </a:lnSpc>
            </a:pPr>
            <a:r>
              <a:rPr lang="en-US" dirty="0">
                <a:solidFill>
                  <a:srgbClr val="8F6849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Installing</a:t>
            </a:r>
          </a:p>
          <a:p>
            <a:pPr algn="ctr">
              <a:lnSpc>
                <a:spcPct val="150000"/>
              </a:lnSpc>
            </a:pPr>
            <a:r>
              <a:rPr lang="en-US" dirty="0">
                <a:solidFill>
                  <a:srgbClr val="8F6849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Code Examples</a:t>
            </a:r>
          </a:p>
          <a:p>
            <a:pPr algn="ctr">
              <a:lnSpc>
                <a:spcPct val="150000"/>
              </a:lnSpc>
            </a:pPr>
            <a:r>
              <a:rPr lang="en-US" dirty="0">
                <a:solidFill>
                  <a:srgbClr val="8F6849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Hooks</a:t>
            </a:r>
          </a:p>
          <a:p>
            <a:pPr algn="ctr">
              <a:lnSpc>
                <a:spcPct val="150000"/>
              </a:lnSpc>
            </a:pPr>
            <a:r>
              <a:rPr lang="en-US" dirty="0">
                <a:solidFill>
                  <a:srgbClr val="8F6849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Exclusive Tests</a:t>
            </a:r>
          </a:p>
          <a:p>
            <a:pPr algn="ctr">
              <a:lnSpc>
                <a:spcPct val="150000"/>
              </a:lnSpc>
            </a:pPr>
            <a:r>
              <a:rPr lang="en-US" dirty="0">
                <a:solidFill>
                  <a:srgbClr val="8F6849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Similar Testing Framework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CFE05BD-7380-284D-BAEE-4AEA256A7DFD}"/>
              </a:ext>
            </a:extLst>
          </p:cNvPr>
          <p:cNvSpPr/>
          <p:nvPr/>
        </p:nvSpPr>
        <p:spPr>
          <a:xfrm>
            <a:off x="4298106" y="2888891"/>
            <a:ext cx="3381852" cy="25381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dirty="0">
                <a:solidFill>
                  <a:srgbClr val="C75048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Introduction</a:t>
            </a:r>
          </a:p>
          <a:p>
            <a:pPr algn="ctr">
              <a:lnSpc>
                <a:spcPct val="150000"/>
              </a:lnSpc>
            </a:pPr>
            <a:r>
              <a:rPr lang="en-US" dirty="0">
                <a:solidFill>
                  <a:srgbClr val="C75048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TDD</a:t>
            </a:r>
          </a:p>
          <a:p>
            <a:pPr algn="ctr">
              <a:lnSpc>
                <a:spcPct val="150000"/>
              </a:lnSpc>
            </a:pPr>
            <a:r>
              <a:rPr lang="en-US" dirty="0">
                <a:solidFill>
                  <a:srgbClr val="C75048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BDD</a:t>
            </a:r>
          </a:p>
          <a:p>
            <a:pPr algn="ctr">
              <a:lnSpc>
                <a:spcPct val="150000"/>
              </a:lnSpc>
            </a:pPr>
            <a:r>
              <a:rPr lang="en-US" dirty="0">
                <a:solidFill>
                  <a:srgbClr val="C75048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Installing</a:t>
            </a:r>
          </a:p>
          <a:p>
            <a:pPr algn="ctr">
              <a:lnSpc>
                <a:spcPct val="150000"/>
              </a:lnSpc>
            </a:pPr>
            <a:r>
              <a:rPr lang="en-US" dirty="0">
                <a:solidFill>
                  <a:srgbClr val="C75048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Interfaces</a:t>
            </a:r>
          </a:p>
          <a:p>
            <a:pPr algn="ctr">
              <a:lnSpc>
                <a:spcPct val="150000"/>
              </a:lnSpc>
            </a:pPr>
            <a:r>
              <a:rPr lang="en-US" dirty="0">
                <a:solidFill>
                  <a:srgbClr val="C75048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Code Examples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69F4D18-5D19-8749-B0B9-F1DF22646B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5926" y="1099092"/>
            <a:ext cx="1708944" cy="1695488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5185441-8C83-D64F-AF23-DDB7A9A9027D}"/>
              </a:ext>
            </a:extLst>
          </p:cNvPr>
          <p:cNvSpPr/>
          <p:nvPr/>
        </p:nvSpPr>
        <p:spPr>
          <a:xfrm>
            <a:off x="7419472" y="2912920"/>
            <a:ext cx="3381852" cy="29536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dirty="0">
                <a:solidFill>
                  <a:srgbClr val="91D69F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Introduction</a:t>
            </a:r>
          </a:p>
          <a:p>
            <a:pPr algn="ctr">
              <a:lnSpc>
                <a:spcPct val="150000"/>
              </a:lnSpc>
            </a:pPr>
            <a:r>
              <a:rPr lang="en-US" dirty="0">
                <a:solidFill>
                  <a:srgbClr val="91D69F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Installing</a:t>
            </a:r>
          </a:p>
          <a:p>
            <a:pPr algn="ctr">
              <a:lnSpc>
                <a:spcPct val="150000"/>
              </a:lnSpc>
            </a:pPr>
            <a:r>
              <a:rPr lang="en-US" dirty="0">
                <a:solidFill>
                  <a:srgbClr val="91D69F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Test Doubles</a:t>
            </a:r>
          </a:p>
          <a:p>
            <a:pPr algn="ctr">
              <a:lnSpc>
                <a:spcPct val="150000"/>
              </a:lnSpc>
            </a:pPr>
            <a:r>
              <a:rPr lang="en-US" dirty="0">
                <a:solidFill>
                  <a:srgbClr val="91D69F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Fake</a:t>
            </a:r>
          </a:p>
          <a:p>
            <a:pPr algn="ctr">
              <a:lnSpc>
                <a:spcPct val="150000"/>
              </a:lnSpc>
            </a:pPr>
            <a:r>
              <a:rPr lang="en-US" dirty="0">
                <a:solidFill>
                  <a:srgbClr val="91D69F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Stub</a:t>
            </a:r>
          </a:p>
          <a:p>
            <a:pPr algn="ctr">
              <a:lnSpc>
                <a:spcPct val="150000"/>
              </a:lnSpc>
            </a:pPr>
            <a:r>
              <a:rPr lang="en-US" dirty="0">
                <a:solidFill>
                  <a:srgbClr val="91D69F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Spy</a:t>
            </a:r>
          </a:p>
          <a:p>
            <a:pPr algn="ctr">
              <a:lnSpc>
                <a:spcPct val="150000"/>
              </a:lnSpc>
            </a:pPr>
            <a:r>
              <a:rPr lang="en-US" dirty="0">
                <a:solidFill>
                  <a:srgbClr val="91D69F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Mock</a:t>
            </a:r>
          </a:p>
        </p:txBody>
      </p:sp>
    </p:spTree>
    <p:extLst>
      <p:ext uri="{BB962C8B-B14F-4D97-AF65-F5344CB8AC3E}">
        <p14:creationId xmlns:p14="http://schemas.microsoft.com/office/powerpoint/2010/main" val="16739980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E8C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580B169-8FBD-6048-802F-84D9E32B3C5D}"/>
              </a:ext>
            </a:extLst>
          </p:cNvPr>
          <p:cNvSpPr/>
          <p:nvPr/>
        </p:nvSpPr>
        <p:spPr>
          <a:xfrm>
            <a:off x="953549" y="752912"/>
            <a:ext cx="10284903" cy="5352176"/>
          </a:xfrm>
          <a:prstGeom prst="rect">
            <a:avLst/>
          </a:prstGeom>
          <a:ln w="28575">
            <a:solidFill>
              <a:srgbClr val="C75048"/>
            </a:solidFill>
          </a:ln>
          <a:effectLst>
            <a:outerShdw blurRad="203200" sx="101000" sy="101000" algn="ctr" rotWithShape="0">
              <a:srgbClr val="C75048">
                <a:alpha val="7000"/>
              </a:srgb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D7E5903-B596-E24B-ADDA-AF844A241F3C}"/>
              </a:ext>
            </a:extLst>
          </p:cNvPr>
          <p:cNvSpPr/>
          <p:nvPr/>
        </p:nvSpPr>
        <p:spPr>
          <a:xfrm>
            <a:off x="4982554" y="54526"/>
            <a:ext cx="196880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C75048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TDD</a:t>
            </a:r>
            <a:r>
              <a:rPr lang="en-US" sz="2000" dirty="0">
                <a:solidFill>
                  <a:srgbClr val="C75048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/ </a:t>
            </a:r>
            <a:r>
              <a:rPr lang="en-US" sz="3600" b="1" dirty="0">
                <a:solidFill>
                  <a:srgbClr val="C75048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BDD</a:t>
            </a:r>
            <a:r>
              <a:rPr lang="en-US" sz="2000" dirty="0">
                <a:solidFill>
                  <a:srgbClr val="C75048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</a:t>
            </a:r>
            <a:endParaRPr lang="en-US" sz="2000" dirty="0">
              <a:solidFill>
                <a:srgbClr val="C75048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8B7909E-8B9A-D64D-8D78-D89534BD95C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8599" t="4512" r="1542" b="8345"/>
          <a:stretch/>
        </p:blipFill>
        <p:spPr>
          <a:xfrm>
            <a:off x="7607808" y="3559679"/>
            <a:ext cx="3305475" cy="219182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C767671-CFC4-454E-A451-C6C7E7958B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1907" y="1568574"/>
            <a:ext cx="1507968" cy="169548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187C675-939D-5744-9152-DA2506EAC53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7031" r="93125">
                        <a14:foregroundMark x1="20313" y1="36806" x2="20313" y2="37778"/>
                        <a14:foregroundMark x1="20703" y1="40833" x2="12891" y2="35417"/>
                        <a14:foregroundMark x1="12891" y1="35417" x2="19375" y2="45972"/>
                        <a14:foregroundMark x1="19375" y1="45972" x2="29453" y2="52639"/>
                        <a14:foregroundMark x1="29453" y1="52639" x2="35000" y2="47917"/>
                        <a14:foregroundMark x1="35000" y1="47917" x2="36719" y2="38472"/>
                        <a14:foregroundMark x1="36719" y1="38472" x2="40469" y2="31250"/>
                        <a14:foregroundMark x1="40469" y1="31250" x2="47969" y2="55833"/>
                        <a14:foregroundMark x1="47969" y1="55833" x2="54922" y2="37083"/>
                        <a14:foregroundMark x1="54922" y1="37083" x2="58125" y2="41250"/>
                        <a14:foregroundMark x1="58125" y1="41250" x2="61250" y2="55833"/>
                        <a14:foregroundMark x1="61250" y1="55833" x2="66016" y2="40139"/>
                        <a14:foregroundMark x1="66016" y1="40139" x2="72266" y2="53056"/>
                        <a14:foregroundMark x1="72266" y1="53056" x2="76172" y2="46389"/>
                        <a14:foregroundMark x1="76172" y1="46389" x2="79375" y2="50556"/>
                        <a14:foregroundMark x1="79375" y1="50556" x2="83516" y2="47778"/>
                        <a14:foregroundMark x1="83516" y1="47778" x2="89063" y2="59722"/>
                        <a14:foregroundMark x1="85547" y1="62500" x2="56328" y2="62083"/>
                        <a14:foregroundMark x1="56328" y1="62083" x2="39531" y2="64167"/>
                        <a14:foregroundMark x1="39531" y1="64167" x2="26016" y2="57361"/>
                        <a14:foregroundMark x1="26016" y1="57361" x2="20469" y2="58889"/>
                        <a14:foregroundMark x1="20469" y1="58889" x2="15859" y2="56944"/>
                        <a14:foregroundMark x1="15859" y1="56944" x2="16875" y2="49167"/>
                        <a14:foregroundMark x1="16875" y1="49167" x2="13281" y2="46250"/>
                        <a14:foregroundMark x1="13281" y1="46250" x2="9375" y2="39722"/>
                        <a14:foregroundMark x1="9375" y1="39722" x2="13828" y2="35694"/>
                        <a14:foregroundMark x1="13828" y1="35694" x2="52109" y2="29306"/>
                        <a14:foregroundMark x1="52109" y1="29306" x2="65234" y2="29861"/>
                        <a14:foregroundMark x1="65234" y1="29861" x2="86406" y2="43750"/>
                        <a14:foregroundMark x1="86406" y1="43750" x2="91016" y2="53194"/>
                        <a14:foregroundMark x1="91016" y1="53194" x2="89688" y2="60556"/>
                        <a14:foregroundMark x1="89688" y1="60556" x2="92344" y2="60417"/>
                        <a14:foregroundMark x1="89922" y1="62917" x2="34766" y2="65556"/>
                        <a14:foregroundMark x1="34766" y1="65556" x2="25547" y2="58472"/>
                        <a14:foregroundMark x1="25547" y1="58472" x2="16172" y2="60139"/>
                        <a14:foregroundMark x1="16172" y1="60139" x2="11406" y2="59444"/>
                        <a14:foregroundMark x1="11406" y1="59444" x2="15937" y2="54861"/>
                        <a14:foregroundMark x1="15937" y1="54861" x2="14297" y2="45833"/>
                        <a14:foregroundMark x1="14297" y1="45833" x2="7266" y2="36389"/>
                        <a14:foregroundMark x1="7266" y1="36389" x2="11484" y2="36528"/>
                        <a14:foregroundMark x1="11484" y1="36528" x2="58438" y2="27917"/>
                        <a14:foregroundMark x1="58438" y1="27917" x2="65156" y2="30000"/>
                        <a14:foregroundMark x1="65156" y1="30000" x2="85703" y2="47361"/>
                        <a14:foregroundMark x1="85703" y1="47361" x2="89609" y2="48611"/>
                        <a14:foregroundMark x1="89609" y1="48611" x2="93203" y2="62361"/>
                        <a14:foregroundMark x1="93203" y1="62361" x2="92891" y2="63611"/>
                        <a14:foregroundMark x1="20547" y1="57083" x2="10781" y2="56111"/>
                        <a14:foregroundMark x1="10781" y1="56111" x2="14531" y2="53056"/>
                        <a14:foregroundMark x1="14531" y1="53056" x2="12344" y2="47361"/>
                        <a14:foregroundMark x1="12344" y1="47361" x2="10938" y2="40417"/>
                        <a14:foregroundMark x1="10938" y1="40417" x2="7031" y2="36806"/>
                        <a14:foregroundMark x1="7031" y1="36806" x2="7891" y2="37778"/>
                      </a14:backgroundRemoval>
                    </a14:imgEffect>
                  </a14:imgLayer>
                </a14:imgProps>
              </a:ext>
            </a:extLst>
          </a:blip>
          <a:srcRect l="4336" t="28141" r="5888" b="33249"/>
          <a:stretch/>
        </p:blipFill>
        <p:spPr>
          <a:xfrm>
            <a:off x="7607808" y="4348568"/>
            <a:ext cx="3112980" cy="75309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9386B95C-0769-6C4A-947C-93B18A9AF05B}"/>
              </a:ext>
            </a:extLst>
          </p:cNvPr>
          <p:cNvSpPr/>
          <p:nvPr/>
        </p:nvSpPr>
        <p:spPr>
          <a:xfrm>
            <a:off x="3354292" y="1870365"/>
            <a:ext cx="46642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C75048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- Stands for: </a:t>
            </a:r>
            <a:r>
              <a:rPr lang="en-US" b="1" dirty="0">
                <a:solidFill>
                  <a:srgbClr val="C75048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Behavior</a:t>
            </a:r>
            <a:r>
              <a:rPr lang="en-US" dirty="0">
                <a:solidFill>
                  <a:srgbClr val="C75048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</a:t>
            </a:r>
            <a:r>
              <a:rPr lang="en-US" b="1" dirty="0">
                <a:solidFill>
                  <a:srgbClr val="C75048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Driven</a:t>
            </a:r>
            <a:r>
              <a:rPr lang="en-US" dirty="0">
                <a:solidFill>
                  <a:srgbClr val="C75048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</a:t>
            </a:r>
            <a:r>
              <a:rPr lang="en-US" b="1" dirty="0">
                <a:solidFill>
                  <a:srgbClr val="C75048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Development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FB03A8A-A545-2747-A24A-EA46EB89F236}"/>
              </a:ext>
            </a:extLst>
          </p:cNvPr>
          <p:cNvSpPr/>
          <p:nvPr/>
        </p:nvSpPr>
        <p:spPr>
          <a:xfrm>
            <a:off x="3340338" y="2426916"/>
            <a:ext cx="267031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75048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- BDD </a:t>
            </a:r>
            <a:r>
              <a:rPr lang="en-US" b="1" dirty="0">
                <a:solidFill>
                  <a:srgbClr val="C75048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comes</a:t>
            </a:r>
            <a:r>
              <a:rPr lang="en-US" dirty="0">
                <a:solidFill>
                  <a:srgbClr val="C75048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from TDD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5123121-686C-1741-8ADF-8C9C79B17F73}"/>
              </a:ext>
            </a:extLst>
          </p:cNvPr>
          <p:cNvSpPr/>
          <p:nvPr/>
        </p:nvSpPr>
        <p:spPr>
          <a:xfrm>
            <a:off x="3354292" y="2988218"/>
            <a:ext cx="32171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75048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- TDD was to </a:t>
            </a:r>
            <a:r>
              <a:rPr lang="en-US" b="1" dirty="0">
                <a:solidFill>
                  <a:srgbClr val="C75048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hard to explain</a:t>
            </a:r>
            <a:endParaRPr lang="en-US" dirty="0">
              <a:solidFill>
                <a:srgbClr val="C75048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72D13AA-C38F-694E-BBE5-76EB0D67A0FF}"/>
              </a:ext>
            </a:extLst>
          </p:cNvPr>
          <p:cNvSpPr/>
          <p:nvPr/>
        </p:nvSpPr>
        <p:spPr>
          <a:xfrm>
            <a:off x="3340338" y="3549520"/>
            <a:ext cx="36984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75048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- It’s a </a:t>
            </a:r>
            <a:r>
              <a:rPr lang="en-US" b="1" dirty="0">
                <a:solidFill>
                  <a:srgbClr val="C75048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simpler way </a:t>
            </a:r>
            <a:r>
              <a:rPr lang="en-US" dirty="0">
                <a:solidFill>
                  <a:srgbClr val="C75048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to </a:t>
            </a:r>
            <a:r>
              <a:rPr lang="en-US" b="1" dirty="0">
                <a:solidFill>
                  <a:srgbClr val="C75048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write tests</a:t>
            </a:r>
            <a:endParaRPr lang="en-US" dirty="0">
              <a:solidFill>
                <a:srgbClr val="C75048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9EAB365-1450-0B4C-8BCA-3228AAF836CF}"/>
              </a:ext>
            </a:extLst>
          </p:cNvPr>
          <p:cNvSpPr/>
          <p:nvPr/>
        </p:nvSpPr>
        <p:spPr>
          <a:xfrm>
            <a:off x="3340338" y="4113326"/>
            <a:ext cx="42690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>
                <a:solidFill>
                  <a:srgbClr val="C75048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"Don't write a test, describe a behavior"</a:t>
            </a:r>
          </a:p>
        </p:txBody>
      </p:sp>
    </p:spTree>
    <p:extLst>
      <p:ext uri="{BB962C8B-B14F-4D97-AF65-F5344CB8AC3E}">
        <p14:creationId xmlns:p14="http://schemas.microsoft.com/office/powerpoint/2010/main" val="12014151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7" grpId="0"/>
      <p:bldP spid="20" grpId="0"/>
      <p:bldP spid="21" grpId="0"/>
      <p:bldP spid="2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E8C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580B169-8FBD-6048-802F-84D9E32B3C5D}"/>
              </a:ext>
            </a:extLst>
          </p:cNvPr>
          <p:cNvSpPr/>
          <p:nvPr/>
        </p:nvSpPr>
        <p:spPr>
          <a:xfrm>
            <a:off x="953549" y="752912"/>
            <a:ext cx="10284903" cy="5352176"/>
          </a:xfrm>
          <a:prstGeom prst="rect">
            <a:avLst/>
          </a:prstGeom>
          <a:ln w="28575">
            <a:solidFill>
              <a:srgbClr val="C75048"/>
            </a:solidFill>
          </a:ln>
          <a:effectLst>
            <a:outerShdw blurRad="203200" sx="101000" sy="101000" algn="ctr" rotWithShape="0">
              <a:srgbClr val="C00000">
                <a:alpha val="7000"/>
              </a:srgb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1C767671-CFC4-454E-A451-C6C7E7958B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1907" y="1568574"/>
            <a:ext cx="1507968" cy="169548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F38B0B1-F122-814F-885D-921C2473994D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4116504" y="2019678"/>
            <a:ext cx="5493766" cy="3088770"/>
          </a:xfrm>
          <a:prstGeom prst="rect">
            <a:avLst/>
          </a:prstGeom>
          <a:ln w="28575">
            <a:solidFill>
              <a:srgbClr val="C75048"/>
            </a:solidFill>
          </a:ln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9206F80-2EB5-AF4E-9AF4-9B8D26904659}"/>
              </a:ext>
            </a:extLst>
          </p:cNvPr>
          <p:cNvSpPr/>
          <p:nvPr/>
        </p:nvSpPr>
        <p:spPr>
          <a:xfrm>
            <a:off x="3014398" y="111351"/>
            <a:ext cx="6096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2800" dirty="0">
                <a:solidFill>
                  <a:srgbClr val="C75048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Installing Chai</a:t>
            </a:r>
            <a:endParaRPr lang="en-US" sz="2800" dirty="0">
              <a:solidFill>
                <a:srgbClr val="C75048"/>
              </a:solidFill>
              <a:effectLst/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544777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E8C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580B169-8FBD-6048-802F-84D9E32B3C5D}"/>
              </a:ext>
            </a:extLst>
          </p:cNvPr>
          <p:cNvSpPr/>
          <p:nvPr/>
        </p:nvSpPr>
        <p:spPr>
          <a:xfrm>
            <a:off x="953549" y="752912"/>
            <a:ext cx="10284903" cy="5352176"/>
          </a:xfrm>
          <a:prstGeom prst="rect">
            <a:avLst/>
          </a:prstGeom>
          <a:ln w="28575">
            <a:solidFill>
              <a:srgbClr val="C75048"/>
            </a:solidFill>
          </a:ln>
          <a:effectLst>
            <a:outerShdw blurRad="203200" sx="101000" sy="101000" algn="ctr" rotWithShape="0">
              <a:srgbClr val="C00000">
                <a:alpha val="7000"/>
              </a:srgb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9206F80-2EB5-AF4E-9AF4-9B8D26904659}"/>
              </a:ext>
            </a:extLst>
          </p:cNvPr>
          <p:cNvSpPr/>
          <p:nvPr/>
        </p:nvSpPr>
        <p:spPr>
          <a:xfrm>
            <a:off x="3014398" y="111351"/>
            <a:ext cx="6096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2800" dirty="0">
                <a:solidFill>
                  <a:srgbClr val="C75048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Chai’s Interface</a:t>
            </a:r>
            <a:endParaRPr lang="en-US" sz="2800" dirty="0">
              <a:solidFill>
                <a:srgbClr val="C75048"/>
              </a:solidFill>
              <a:effectLst/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9D09C76-FF6C-1944-AFD4-66D2B074EC56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</a:blip>
          <a:stretch>
            <a:fillRect/>
          </a:stretch>
        </p:blipFill>
        <p:spPr>
          <a:xfrm>
            <a:off x="7941003" y="2135053"/>
            <a:ext cx="2870200" cy="2298700"/>
          </a:xfrm>
          <a:prstGeom prst="rect">
            <a:avLst/>
          </a:prstGeom>
          <a:ln w="28575">
            <a:solidFill>
              <a:srgbClr val="C75048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978F3F4-7C87-3343-8EEC-6FA923F45332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1338052" y="2142695"/>
            <a:ext cx="2895600" cy="2311400"/>
          </a:xfrm>
          <a:prstGeom prst="rect">
            <a:avLst/>
          </a:prstGeom>
          <a:ln w="28575">
            <a:solidFill>
              <a:srgbClr val="C75048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4F84F14-9693-6B41-B6C4-FE13559935DA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</a:blip>
          <a:stretch>
            <a:fillRect/>
          </a:stretch>
        </p:blipFill>
        <p:spPr>
          <a:xfrm>
            <a:off x="4618154" y="2135053"/>
            <a:ext cx="2895600" cy="2319042"/>
          </a:xfrm>
          <a:prstGeom prst="rect">
            <a:avLst/>
          </a:prstGeom>
          <a:ln w="28575">
            <a:solidFill>
              <a:srgbClr val="C75048"/>
            </a:solidFill>
          </a:ln>
        </p:spPr>
      </p:pic>
    </p:spTree>
    <p:extLst>
      <p:ext uri="{BB962C8B-B14F-4D97-AF65-F5344CB8AC3E}">
        <p14:creationId xmlns:p14="http://schemas.microsoft.com/office/powerpoint/2010/main" val="240042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E8C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580B169-8FBD-6048-802F-84D9E32B3C5D}"/>
              </a:ext>
            </a:extLst>
          </p:cNvPr>
          <p:cNvSpPr/>
          <p:nvPr/>
        </p:nvSpPr>
        <p:spPr>
          <a:xfrm>
            <a:off x="953549" y="752912"/>
            <a:ext cx="10284903" cy="5352176"/>
          </a:xfrm>
          <a:prstGeom prst="rect">
            <a:avLst/>
          </a:prstGeom>
          <a:ln w="28575">
            <a:solidFill>
              <a:srgbClr val="C75048"/>
            </a:solidFill>
          </a:ln>
          <a:effectLst>
            <a:outerShdw blurRad="203200" sx="101000" sy="101000" algn="ctr" rotWithShape="0">
              <a:srgbClr val="C00000">
                <a:alpha val="7000"/>
              </a:srgb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9206F80-2EB5-AF4E-9AF4-9B8D26904659}"/>
              </a:ext>
            </a:extLst>
          </p:cNvPr>
          <p:cNvSpPr/>
          <p:nvPr/>
        </p:nvSpPr>
        <p:spPr>
          <a:xfrm>
            <a:off x="3014398" y="111351"/>
            <a:ext cx="6096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2800" dirty="0">
                <a:solidFill>
                  <a:srgbClr val="C75048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Chai’s Interface</a:t>
            </a:r>
            <a:endParaRPr lang="en-US" sz="2800" dirty="0">
              <a:solidFill>
                <a:srgbClr val="C75048"/>
              </a:solidFill>
              <a:effectLst/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CE737A-B5AD-4D45-9BD5-E795B1A0E1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471" y="813872"/>
            <a:ext cx="5045529" cy="18836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FA0EEE0-7C9E-2144-BE00-25BDCF6D91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0470" y="2901672"/>
            <a:ext cx="5078007" cy="298706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4100831-E6BA-0346-AC6C-F3EDE5C75C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5741" y="777296"/>
            <a:ext cx="4375447" cy="250977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29202A7-DEF9-4D4B-8C51-A8C2DCF7C9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7219" y="3429000"/>
            <a:ext cx="4664311" cy="1569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091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E8C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580B169-8FBD-6048-802F-84D9E32B3C5D}"/>
              </a:ext>
            </a:extLst>
          </p:cNvPr>
          <p:cNvSpPr/>
          <p:nvPr/>
        </p:nvSpPr>
        <p:spPr>
          <a:xfrm>
            <a:off x="953549" y="752912"/>
            <a:ext cx="10284903" cy="5352176"/>
          </a:xfrm>
          <a:prstGeom prst="rect">
            <a:avLst/>
          </a:prstGeom>
          <a:ln w="28575">
            <a:solidFill>
              <a:srgbClr val="C75048"/>
            </a:solidFill>
          </a:ln>
          <a:effectLst>
            <a:outerShdw blurRad="203200" sx="101000" sy="101000" algn="ctr" rotWithShape="0">
              <a:srgbClr val="C00000">
                <a:alpha val="7000"/>
              </a:srgb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9206F80-2EB5-AF4E-9AF4-9B8D26904659}"/>
              </a:ext>
            </a:extLst>
          </p:cNvPr>
          <p:cNvSpPr/>
          <p:nvPr/>
        </p:nvSpPr>
        <p:spPr>
          <a:xfrm>
            <a:off x="3014398" y="111351"/>
            <a:ext cx="6096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2800" dirty="0">
                <a:solidFill>
                  <a:srgbClr val="C75048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Chai’s Interface</a:t>
            </a:r>
            <a:endParaRPr lang="en-US" sz="2800" dirty="0">
              <a:solidFill>
                <a:srgbClr val="C75048"/>
              </a:solidFill>
              <a:effectLst/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3089C65-A1DF-844B-B242-25943F6CBE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090" y="905256"/>
            <a:ext cx="5658168" cy="108204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33F4A73-7744-5143-8171-45F3E7BAF6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6660"/>
          <a:stretch/>
        </p:blipFill>
        <p:spPr>
          <a:xfrm>
            <a:off x="1060090" y="2171700"/>
            <a:ext cx="5658168" cy="244906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6DE0973-80BA-8348-9690-EBEB2D3F599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760"/>
          <a:stretch/>
        </p:blipFill>
        <p:spPr>
          <a:xfrm>
            <a:off x="6824799" y="929640"/>
            <a:ext cx="4221153" cy="369112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810F9D5-2912-EA4A-832B-284C5E2110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37654" y="4714725"/>
            <a:ext cx="6516692" cy="1213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3270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E8C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580B169-8FBD-6048-802F-84D9E32B3C5D}"/>
              </a:ext>
            </a:extLst>
          </p:cNvPr>
          <p:cNvSpPr/>
          <p:nvPr/>
        </p:nvSpPr>
        <p:spPr>
          <a:xfrm>
            <a:off x="953549" y="752912"/>
            <a:ext cx="10284903" cy="5352176"/>
          </a:xfrm>
          <a:prstGeom prst="rect">
            <a:avLst/>
          </a:prstGeom>
          <a:solidFill>
            <a:srgbClr val="282837"/>
          </a:solidFill>
          <a:ln w="28575">
            <a:solidFill>
              <a:srgbClr val="C75048"/>
            </a:solidFill>
          </a:ln>
          <a:effectLst>
            <a:outerShdw blurRad="203200" sx="101000" sy="101000" algn="ctr" rotWithShape="0">
              <a:srgbClr val="C00000">
                <a:alpha val="7000"/>
              </a:srgb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9206F80-2EB5-AF4E-9AF4-9B8D26904659}"/>
              </a:ext>
            </a:extLst>
          </p:cNvPr>
          <p:cNvSpPr/>
          <p:nvPr/>
        </p:nvSpPr>
        <p:spPr>
          <a:xfrm>
            <a:off x="3014398" y="111351"/>
            <a:ext cx="6096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2800" dirty="0">
                <a:solidFill>
                  <a:srgbClr val="C75048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Code Examples</a:t>
            </a:r>
            <a:endParaRPr lang="en-US" sz="2800" dirty="0">
              <a:solidFill>
                <a:srgbClr val="C75048"/>
              </a:solidFill>
              <a:effectLst/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4BAE0F3-6F3A-B445-A554-064E54E7D5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0827" y="2610148"/>
            <a:ext cx="8610346" cy="163770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8621B1A-9C6C-5245-9E09-6D30096C1C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0827" y="4492752"/>
            <a:ext cx="6499733" cy="137782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31435CD-D0EA-7946-9A80-65513947D9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0826" y="1014856"/>
            <a:ext cx="4866675" cy="1476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237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580B169-8FBD-6048-802F-84D9E32B3C5D}"/>
              </a:ext>
            </a:extLst>
          </p:cNvPr>
          <p:cNvSpPr/>
          <p:nvPr/>
        </p:nvSpPr>
        <p:spPr>
          <a:xfrm>
            <a:off x="953549" y="752912"/>
            <a:ext cx="10284903" cy="5352176"/>
          </a:xfrm>
          <a:prstGeom prst="rect">
            <a:avLst/>
          </a:prstGeom>
          <a:ln w="28575">
            <a:solidFill>
              <a:schemeClr val="bg1">
                <a:lumMod val="85000"/>
              </a:schemeClr>
            </a:solidFill>
          </a:ln>
          <a:effectLst>
            <a:outerShdw blurRad="203200" sx="101000" sy="101000" algn="ctr" rotWithShape="0">
              <a:prstClr val="black">
                <a:alpha val="7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E3C4A8-6535-9247-8E47-4FFCDBF8AC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6828" y="2441576"/>
            <a:ext cx="1751098" cy="19748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F659062-0C9D-AB40-87D2-7D15888DDE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8261" y="2566500"/>
            <a:ext cx="1507968" cy="16954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E6120A5-7A89-9B4F-AF1C-F7FDBA3B88C9}"/>
              </a:ext>
            </a:extLst>
          </p:cNvPr>
          <p:cNvSpPr/>
          <p:nvPr/>
        </p:nvSpPr>
        <p:spPr>
          <a:xfrm>
            <a:off x="2285852" y="111351"/>
            <a:ext cx="75530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Knowledge Transfer for </a:t>
            </a:r>
            <a:r>
              <a:rPr lang="en-US" sz="2800" b="1" dirty="0">
                <a:solidFill>
                  <a:schemeClr val="bg1">
                    <a:lumMod val="65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Mocha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, </a:t>
            </a:r>
            <a:r>
              <a:rPr lang="en-US" sz="2800" b="1" dirty="0">
                <a:solidFill>
                  <a:schemeClr val="bg1">
                    <a:lumMod val="65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Chai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&amp; </a:t>
            </a:r>
            <a:r>
              <a:rPr lang="en-US" sz="2800" b="1" dirty="0" err="1">
                <a:solidFill>
                  <a:schemeClr val="bg1">
                    <a:lumMod val="65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Sinon</a:t>
            </a:r>
            <a:endParaRPr lang="en-US" sz="2800" b="1" dirty="0">
              <a:solidFill>
                <a:schemeClr val="bg1">
                  <a:lumMod val="65000"/>
                </a:schemeClr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B093800-2426-1B4F-9CB7-5B80355531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1454" y="2581256"/>
            <a:ext cx="1708944" cy="1695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3091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1D69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580B169-8FBD-6048-802F-84D9E32B3C5D}"/>
              </a:ext>
            </a:extLst>
          </p:cNvPr>
          <p:cNvSpPr/>
          <p:nvPr/>
        </p:nvSpPr>
        <p:spPr>
          <a:xfrm>
            <a:off x="953549" y="752912"/>
            <a:ext cx="10284903" cy="5352176"/>
          </a:xfrm>
          <a:prstGeom prst="rect">
            <a:avLst/>
          </a:prstGeom>
          <a:ln w="28575">
            <a:solidFill>
              <a:srgbClr val="8F6849"/>
            </a:solidFill>
          </a:ln>
          <a:effectLst>
            <a:outerShdw blurRad="203200" sx="101000" sy="101000" algn="ctr" rotWithShape="0">
              <a:prstClr val="black">
                <a:alpha val="7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E6120A5-7A89-9B4F-AF1C-F7FDBA3B88C9}"/>
              </a:ext>
            </a:extLst>
          </p:cNvPr>
          <p:cNvSpPr/>
          <p:nvPr/>
        </p:nvSpPr>
        <p:spPr>
          <a:xfrm>
            <a:off x="2285852" y="111351"/>
            <a:ext cx="75530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Introduction about </a:t>
            </a:r>
            <a:r>
              <a:rPr lang="en-US" sz="2800" b="1" dirty="0" err="1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Sinon</a:t>
            </a:r>
            <a:endParaRPr lang="en-US" sz="2800" b="1" dirty="0">
              <a:solidFill>
                <a:schemeClr val="bg1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6146B91-59EF-6B49-9263-C2C9CB188D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724" y="1264519"/>
            <a:ext cx="1848268" cy="183371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A7282CE-7AE5-2242-9FD1-BB81543B6C24}"/>
              </a:ext>
            </a:extLst>
          </p:cNvPr>
          <p:cNvSpPr/>
          <p:nvPr/>
        </p:nvSpPr>
        <p:spPr>
          <a:xfrm>
            <a:off x="3609392" y="1905365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8BCB99"/>
                </a:solidFill>
                <a:effectLst/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- </a:t>
            </a:r>
            <a:r>
              <a:rPr lang="en-US" dirty="0">
                <a:solidFill>
                  <a:srgbClr val="8BCB99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Standalone test spies, stubs and mocks for JavaScript.</a:t>
            </a:r>
            <a:endParaRPr lang="en-US" dirty="0">
              <a:solidFill>
                <a:srgbClr val="8BCB99"/>
              </a:solidFill>
              <a:effectLst/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E3B175D-ABE9-674C-BDF6-5DCA39107BAF}"/>
              </a:ext>
            </a:extLst>
          </p:cNvPr>
          <p:cNvSpPr/>
          <p:nvPr/>
        </p:nvSpPr>
        <p:spPr>
          <a:xfrm>
            <a:off x="3609392" y="2393038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8BCB99"/>
                </a:solidFill>
                <a:effectLst/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- </a:t>
            </a:r>
            <a:r>
              <a:rPr lang="en-US" dirty="0">
                <a:solidFill>
                  <a:srgbClr val="8BCB99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Works with any unit testing framework.</a:t>
            </a:r>
            <a:endParaRPr lang="en-US" dirty="0">
              <a:solidFill>
                <a:srgbClr val="8BCB99"/>
              </a:solidFill>
              <a:effectLst/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1831EE1-63CE-FD40-BA93-7D1028C39755}"/>
              </a:ext>
            </a:extLst>
          </p:cNvPr>
          <p:cNvSpPr/>
          <p:nvPr/>
        </p:nvSpPr>
        <p:spPr>
          <a:xfrm>
            <a:off x="3609392" y="2913568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8BCB99"/>
                </a:solidFill>
                <a:effectLst/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- </a:t>
            </a:r>
            <a:r>
              <a:rPr lang="en-US" dirty="0">
                <a:solidFill>
                  <a:srgbClr val="8BCB99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hlinkClick r:id="rId3"/>
              </a:rPr>
              <a:t>Official Documentation Link</a:t>
            </a:r>
            <a:endParaRPr lang="en-US" dirty="0">
              <a:solidFill>
                <a:srgbClr val="8BCB99"/>
              </a:solidFill>
              <a:effectLst/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903651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1D69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580B169-8FBD-6048-802F-84D9E32B3C5D}"/>
              </a:ext>
            </a:extLst>
          </p:cNvPr>
          <p:cNvSpPr/>
          <p:nvPr/>
        </p:nvSpPr>
        <p:spPr>
          <a:xfrm>
            <a:off x="953549" y="752912"/>
            <a:ext cx="10284903" cy="5352176"/>
          </a:xfrm>
          <a:prstGeom prst="rect">
            <a:avLst/>
          </a:prstGeom>
          <a:ln w="28575">
            <a:solidFill>
              <a:srgbClr val="8F6849"/>
            </a:solidFill>
          </a:ln>
          <a:effectLst>
            <a:outerShdw blurRad="203200" sx="101000" sy="101000" algn="ctr" rotWithShape="0">
              <a:prstClr val="black">
                <a:alpha val="7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E6120A5-7A89-9B4F-AF1C-F7FDBA3B88C9}"/>
              </a:ext>
            </a:extLst>
          </p:cNvPr>
          <p:cNvSpPr/>
          <p:nvPr/>
        </p:nvSpPr>
        <p:spPr>
          <a:xfrm>
            <a:off x="2285852" y="111351"/>
            <a:ext cx="75530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Installing Chai</a:t>
            </a:r>
            <a:endParaRPr lang="en-US" sz="2800" b="1" dirty="0">
              <a:solidFill>
                <a:schemeClr val="bg1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6146B91-59EF-6B49-9263-C2C9CB188D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724" y="1264519"/>
            <a:ext cx="1848268" cy="183371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28BB8E9-C180-D640-9549-F59F1DEFE5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8167" y="2481919"/>
            <a:ext cx="6096000" cy="1894162"/>
          </a:xfrm>
          <a:prstGeom prst="rect">
            <a:avLst/>
          </a:prstGeom>
          <a:ln w="28575">
            <a:solidFill>
              <a:srgbClr val="8F6849"/>
            </a:solidFill>
          </a:ln>
          <a:effectLst>
            <a:outerShdw blurRad="203200" sx="101000" sy="101000" algn="ctr" rotWithShape="0">
              <a:prstClr val="black">
                <a:alpha val="7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990536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1D69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580B169-8FBD-6048-802F-84D9E32B3C5D}"/>
              </a:ext>
            </a:extLst>
          </p:cNvPr>
          <p:cNvSpPr/>
          <p:nvPr/>
        </p:nvSpPr>
        <p:spPr>
          <a:xfrm>
            <a:off x="953549" y="752912"/>
            <a:ext cx="10284903" cy="5352176"/>
          </a:xfrm>
          <a:prstGeom prst="rect">
            <a:avLst/>
          </a:prstGeom>
          <a:ln w="28575">
            <a:solidFill>
              <a:srgbClr val="8F6849"/>
            </a:solidFill>
          </a:ln>
          <a:effectLst>
            <a:outerShdw blurRad="203200" sx="101000" sy="101000" algn="ctr" rotWithShape="0">
              <a:prstClr val="black">
                <a:alpha val="7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E6120A5-7A89-9B4F-AF1C-F7FDBA3B88C9}"/>
              </a:ext>
            </a:extLst>
          </p:cNvPr>
          <p:cNvSpPr/>
          <p:nvPr/>
        </p:nvSpPr>
        <p:spPr>
          <a:xfrm>
            <a:off x="2285852" y="111351"/>
            <a:ext cx="75530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Test Double Types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6146B91-59EF-6B49-9263-C2C9CB188D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724" y="1264519"/>
            <a:ext cx="1848268" cy="1833715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6E7AB6ED-1D81-1C4B-BA3E-26A63F880F69}"/>
              </a:ext>
            </a:extLst>
          </p:cNvPr>
          <p:cNvGrpSpPr/>
          <p:nvPr/>
        </p:nvGrpSpPr>
        <p:grpSpPr>
          <a:xfrm>
            <a:off x="5276987" y="2823591"/>
            <a:ext cx="1251606" cy="2028594"/>
            <a:chOff x="4309431" y="3665967"/>
            <a:chExt cx="1251606" cy="2028594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06274525-614F-BE4A-92BB-BE6F2FED9D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39124" y="3665967"/>
              <a:ext cx="1192221" cy="1252475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666143F-7807-D143-A22F-3FA3B98330AB}"/>
                </a:ext>
              </a:extLst>
            </p:cNvPr>
            <p:cNvSpPr txBox="1"/>
            <p:nvPr/>
          </p:nvSpPr>
          <p:spPr>
            <a:xfrm>
              <a:off x="4309431" y="5201960"/>
              <a:ext cx="1251606" cy="4926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rgbClr val="91D69F"/>
                  </a:solidFill>
                  <a:latin typeface="Microsoft YaHei Light" panose="020B0502040204020203" pitchFamily="34" charset="-122"/>
                  <a:ea typeface="Microsoft YaHei Light" panose="020B0502040204020203" pitchFamily="34" charset="-122"/>
                </a:rPr>
                <a:t>Stub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9F8C9CFB-6BB7-8143-BCC9-9470532B3E18}"/>
              </a:ext>
            </a:extLst>
          </p:cNvPr>
          <p:cNvGrpSpPr/>
          <p:nvPr/>
        </p:nvGrpSpPr>
        <p:grpSpPr>
          <a:xfrm>
            <a:off x="6862095" y="2759323"/>
            <a:ext cx="1374667" cy="2092862"/>
            <a:chOff x="6242951" y="3601699"/>
            <a:chExt cx="1374667" cy="2092862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3FD606BB-ECF3-7B4C-BE09-414BA1DAB35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42951" y="3601699"/>
              <a:ext cx="1374667" cy="138101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E05C732-AF12-BB41-9486-D53512E44849}"/>
                </a:ext>
              </a:extLst>
            </p:cNvPr>
            <p:cNvSpPr txBox="1"/>
            <p:nvPr/>
          </p:nvSpPr>
          <p:spPr>
            <a:xfrm>
              <a:off x="6414553" y="5201960"/>
              <a:ext cx="1031464" cy="4926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rgbClr val="91D69F"/>
                  </a:solidFill>
                  <a:latin typeface="Microsoft YaHei Light" panose="020B0502040204020203" pitchFamily="34" charset="-122"/>
                  <a:ea typeface="Microsoft YaHei Light" panose="020B0502040204020203" pitchFamily="34" charset="-122"/>
                </a:rPr>
                <a:t>Spy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8DB9D55-5F9C-5447-A3C8-6D66B2BA81FA}"/>
              </a:ext>
            </a:extLst>
          </p:cNvPr>
          <p:cNvGrpSpPr/>
          <p:nvPr/>
        </p:nvGrpSpPr>
        <p:grpSpPr>
          <a:xfrm>
            <a:off x="3701811" y="2586624"/>
            <a:ext cx="1241674" cy="2265561"/>
            <a:chOff x="2285852" y="3429000"/>
            <a:chExt cx="1241674" cy="2265561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87850FD-D4F4-F742-BE8A-059EFD10FF26}"/>
                </a:ext>
              </a:extLst>
            </p:cNvPr>
            <p:cNvSpPr txBox="1"/>
            <p:nvPr/>
          </p:nvSpPr>
          <p:spPr>
            <a:xfrm>
              <a:off x="2285852" y="5201960"/>
              <a:ext cx="1241674" cy="4926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rgbClr val="91D69F"/>
                  </a:solidFill>
                  <a:latin typeface="Microsoft YaHei Light" panose="020B0502040204020203" pitchFamily="34" charset="-122"/>
                  <a:ea typeface="Microsoft YaHei Light" panose="020B0502040204020203" pitchFamily="34" charset="-122"/>
                </a:rPr>
                <a:t>Fake</a:t>
              </a:r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E94DB48B-620A-1346-9C88-5DC09A61AA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8824" l="10000" r="90000">
                          <a14:foregroundMark x1="31176" y1="62353" x2="31176" y2="38824"/>
                          <a14:foregroundMark x1="31176" y1="38824" x2="47647" y2="22353"/>
                          <a14:foregroundMark x1="47647" y1="22353" x2="64118" y2="67647"/>
                          <a14:foregroundMark x1="64118" y1="67647" x2="41176" y2="76471"/>
                          <a14:foregroundMark x1="41176" y1="76471" x2="64706" y2="78235"/>
                          <a14:foregroundMark x1="64706" y1="78235" x2="64706" y2="78235"/>
                          <a14:foregroundMark x1="41765" y1="65294" x2="44118" y2="52353"/>
                          <a14:foregroundMark x1="44706" y1="63529" x2="44118" y2="43529"/>
                          <a14:foregroundMark x1="48235" y1="38235" x2="55294" y2="20000"/>
                          <a14:foregroundMark x1="62941" y1="17647" x2="62941" y2="38824"/>
                          <a14:foregroundMark x1="46471" y1="63529" x2="63529" y2="65882"/>
                          <a14:foregroundMark x1="42353" y1="98235" x2="57059" y2="98824"/>
                          <a14:foregroundMark x1="62941" y1="47647" x2="69412" y2="35882"/>
                          <a14:foregroundMark x1="68235" y1="45294" x2="68824" y2="41176"/>
                          <a14:foregroundMark x1="68235" y1="28824" x2="44706" y2="20000"/>
                          <a14:foregroundMark x1="44706" y1="20000" x2="44118" y2="21176"/>
                          <a14:foregroundMark x1="37059" y1="65294" x2="33529" y2="74706"/>
                          <a14:foregroundMark x1="71765" y1="81176" x2="68235" y2="58235"/>
                          <a14:foregroundMark x1="68235" y1="58235" x2="61176" y2="52941"/>
                        </a14:backgroundRemoval>
                      </a14:imgEffect>
                    </a14:imgLayer>
                  </a14:imgProps>
                </a:ext>
              </a:extLst>
            </a:blip>
            <a:srcRect l="23588" t="10420" r="15044" b="4646"/>
            <a:stretch/>
          </p:blipFill>
          <p:spPr>
            <a:xfrm>
              <a:off x="2285852" y="3429000"/>
              <a:ext cx="1241674" cy="1726407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8CA168F-8680-5D45-830F-24FACCCF9336}"/>
              </a:ext>
            </a:extLst>
          </p:cNvPr>
          <p:cNvGrpSpPr/>
          <p:nvPr/>
        </p:nvGrpSpPr>
        <p:grpSpPr>
          <a:xfrm>
            <a:off x="8605740" y="2694284"/>
            <a:ext cx="1540376" cy="2157901"/>
            <a:chOff x="8197355" y="3536660"/>
            <a:chExt cx="1540376" cy="2157901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BD006EA-9D0D-474A-B7C2-C68941DCCF67}"/>
                </a:ext>
              </a:extLst>
            </p:cNvPr>
            <p:cNvSpPr txBox="1"/>
            <p:nvPr/>
          </p:nvSpPr>
          <p:spPr>
            <a:xfrm>
              <a:off x="8197355" y="5201960"/>
              <a:ext cx="1471561" cy="4926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rgbClr val="91D69F"/>
                  </a:solidFill>
                  <a:latin typeface="Microsoft YaHei Light" panose="020B0502040204020203" pitchFamily="34" charset="-122"/>
                  <a:ea typeface="Microsoft YaHei Light" panose="020B0502040204020203" pitchFamily="34" charset="-122"/>
                </a:rPr>
                <a:t>Mock</a:t>
              </a:r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98DD6DA1-13FA-9C45-8F32-70D50F3103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16016" t="11885" r="14403" b="11981"/>
            <a:stretch/>
          </p:blipFill>
          <p:spPr>
            <a:xfrm>
              <a:off x="8363063" y="3536660"/>
              <a:ext cx="1374668" cy="15110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198609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F68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580B169-8FBD-6048-802F-84D9E32B3C5D}"/>
              </a:ext>
            </a:extLst>
          </p:cNvPr>
          <p:cNvSpPr/>
          <p:nvPr/>
        </p:nvSpPr>
        <p:spPr>
          <a:xfrm>
            <a:off x="953549" y="752912"/>
            <a:ext cx="10284903" cy="5352176"/>
          </a:xfrm>
          <a:prstGeom prst="rect">
            <a:avLst/>
          </a:prstGeom>
          <a:ln w="28575">
            <a:solidFill>
              <a:srgbClr val="6E4F3A"/>
            </a:solidFill>
          </a:ln>
          <a:effectLst>
            <a:outerShdw blurRad="203200" sx="101000" sy="101000" algn="ctr" rotWithShape="0">
              <a:prstClr val="black">
                <a:alpha val="7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E3C4A8-6535-9247-8E47-4FFCDBF8AC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4726" y="1454151"/>
            <a:ext cx="1751098" cy="197484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64AA3E1-DABB-F24A-B90D-9E67B2E71F35}"/>
              </a:ext>
            </a:extLst>
          </p:cNvPr>
          <p:cNvSpPr/>
          <p:nvPr/>
        </p:nvSpPr>
        <p:spPr>
          <a:xfrm>
            <a:off x="3255824" y="1954133"/>
            <a:ext cx="76083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8F6849"/>
                </a:solidFill>
                <a:effectLst/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- </a:t>
            </a:r>
            <a:r>
              <a:rPr lang="en-US" dirty="0">
                <a:solidFill>
                  <a:srgbClr val="8F6849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Mocha is a feature-rich JavaScript test framework running on Node.js.</a:t>
            </a:r>
            <a:endParaRPr lang="en-US" dirty="0">
              <a:solidFill>
                <a:srgbClr val="8F6849"/>
              </a:solidFill>
              <a:effectLst/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CAAE5A2-E26F-644F-BFB9-5FD791553B6C}"/>
              </a:ext>
            </a:extLst>
          </p:cNvPr>
          <p:cNvSpPr/>
          <p:nvPr/>
        </p:nvSpPr>
        <p:spPr>
          <a:xfrm>
            <a:off x="3255824" y="2441575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24292E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hlinkClick r:id="rId3"/>
              </a:rPr>
              <a:t>Official Documentation Link</a:t>
            </a:r>
            <a:endParaRPr lang="en-US" dirty="0">
              <a:solidFill>
                <a:srgbClr val="24292E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DE082D6-0704-3F4F-94F7-2D7DA7BAE795}"/>
              </a:ext>
            </a:extLst>
          </p:cNvPr>
          <p:cNvSpPr/>
          <p:nvPr/>
        </p:nvSpPr>
        <p:spPr>
          <a:xfrm>
            <a:off x="3647710" y="2915952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24292E"/>
                </a:solidFill>
                <a:effectLst/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- </a:t>
            </a:r>
            <a:r>
              <a:rPr lang="en-US" dirty="0">
                <a:solidFill>
                  <a:srgbClr val="24292E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hlinkClick r:id="rId4"/>
              </a:rPr>
              <a:t>Mocha's API Documentation</a:t>
            </a:r>
            <a:endParaRPr lang="en-US" dirty="0">
              <a:solidFill>
                <a:srgbClr val="24292E"/>
              </a:solidFill>
              <a:effectLst/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3D72ACD-C082-E149-8A4B-61A75125515A}"/>
              </a:ext>
            </a:extLst>
          </p:cNvPr>
          <p:cNvSpPr/>
          <p:nvPr/>
        </p:nvSpPr>
        <p:spPr>
          <a:xfrm>
            <a:off x="3647710" y="3390329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24292E"/>
                </a:solidFill>
                <a:effectLst/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- </a:t>
            </a:r>
            <a:r>
              <a:rPr lang="en-US" dirty="0">
                <a:solidFill>
                  <a:srgbClr val="24292E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hlinkClick r:id="rId5"/>
              </a:rPr>
              <a:t>Get started with Mocha testing</a:t>
            </a:r>
            <a:endParaRPr lang="en-US" dirty="0">
              <a:solidFill>
                <a:srgbClr val="24292E"/>
              </a:solidFill>
              <a:effectLst/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C19D251-E61E-4942-AA9B-BFCE16C70C43}"/>
              </a:ext>
            </a:extLst>
          </p:cNvPr>
          <p:cNvSpPr/>
          <p:nvPr/>
        </p:nvSpPr>
        <p:spPr>
          <a:xfrm>
            <a:off x="3647710" y="3864706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24292E"/>
                </a:solidFill>
                <a:effectLst/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- </a:t>
            </a:r>
            <a:r>
              <a:rPr lang="en-US" dirty="0">
                <a:solidFill>
                  <a:srgbClr val="24292E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hlinkClick r:id="rId6"/>
              </a:rPr>
              <a:t>A quick and complete guide to Mocha testing</a:t>
            </a:r>
            <a:endParaRPr lang="en-US" dirty="0">
              <a:solidFill>
                <a:srgbClr val="24292E"/>
              </a:solidFill>
              <a:effectLst/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5851EDF-7748-2C45-9B3C-DCB1F59B4C5B}"/>
              </a:ext>
            </a:extLst>
          </p:cNvPr>
          <p:cNvSpPr/>
          <p:nvPr/>
        </p:nvSpPr>
        <p:spPr>
          <a:xfrm>
            <a:off x="3014398" y="111351"/>
            <a:ext cx="6096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Introduction about Mocha</a:t>
            </a:r>
            <a:endParaRPr lang="en-US" sz="2800" dirty="0">
              <a:solidFill>
                <a:schemeClr val="bg1"/>
              </a:solidFill>
              <a:effectLst/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858737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3" grpId="0"/>
      <p:bldP spid="16" grpId="0"/>
      <p:bldP spid="17" grpId="0"/>
      <p:bldP spid="1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1D69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580B169-8FBD-6048-802F-84D9E32B3C5D}"/>
              </a:ext>
            </a:extLst>
          </p:cNvPr>
          <p:cNvSpPr/>
          <p:nvPr/>
        </p:nvSpPr>
        <p:spPr>
          <a:xfrm>
            <a:off x="953549" y="752912"/>
            <a:ext cx="10284903" cy="5352176"/>
          </a:xfrm>
          <a:prstGeom prst="rect">
            <a:avLst/>
          </a:prstGeom>
          <a:ln w="28575">
            <a:solidFill>
              <a:srgbClr val="8F6849"/>
            </a:solidFill>
          </a:ln>
          <a:effectLst>
            <a:outerShdw blurRad="203200" sx="101000" sy="101000" algn="ctr" rotWithShape="0">
              <a:prstClr val="black">
                <a:alpha val="7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E6120A5-7A89-9B4F-AF1C-F7FDBA3B88C9}"/>
              </a:ext>
            </a:extLst>
          </p:cNvPr>
          <p:cNvSpPr/>
          <p:nvPr/>
        </p:nvSpPr>
        <p:spPr>
          <a:xfrm>
            <a:off x="2285852" y="111351"/>
            <a:ext cx="75530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Test Double Types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6146B91-59EF-6B49-9263-C2C9CB188D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724" y="1264519"/>
            <a:ext cx="1848268" cy="1833715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18DB9D55-5F9C-5447-A3C8-6D66B2BA81FA}"/>
              </a:ext>
            </a:extLst>
          </p:cNvPr>
          <p:cNvGrpSpPr/>
          <p:nvPr/>
        </p:nvGrpSpPr>
        <p:grpSpPr>
          <a:xfrm>
            <a:off x="1820021" y="3468880"/>
            <a:ext cx="1241674" cy="2265561"/>
            <a:chOff x="2285852" y="3429000"/>
            <a:chExt cx="1241674" cy="2265561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87850FD-D4F4-F742-BE8A-059EFD10FF26}"/>
                </a:ext>
              </a:extLst>
            </p:cNvPr>
            <p:cNvSpPr txBox="1"/>
            <p:nvPr/>
          </p:nvSpPr>
          <p:spPr>
            <a:xfrm>
              <a:off x="2285852" y="5201960"/>
              <a:ext cx="1241674" cy="4926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rgbClr val="91D69F"/>
                  </a:solidFill>
                  <a:latin typeface="Microsoft YaHei Light" panose="020B0502040204020203" pitchFamily="34" charset="-122"/>
                  <a:ea typeface="Microsoft YaHei Light" panose="020B0502040204020203" pitchFamily="34" charset="-122"/>
                </a:rPr>
                <a:t>Fake</a:t>
              </a:r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E94DB48B-620A-1346-9C88-5DC09A61AA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8824" l="10000" r="90000">
                          <a14:foregroundMark x1="31176" y1="62353" x2="31176" y2="38824"/>
                          <a14:foregroundMark x1="31176" y1="38824" x2="47647" y2="22353"/>
                          <a14:foregroundMark x1="47647" y1="22353" x2="64118" y2="67647"/>
                          <a14:foregroundMark x1="64118" y1="67647" x2="41176" y2="76471"/>
                          <a14:foregroundMark x1="41176" y1="76471" x2="64706" y2="78235"/>
                          <a14:foregroundMark x1="64706" y1="78235" x2="64706" y2="78235"/>
                          <a14:foregroundMark x1="41765" y1="65294" x2="44118" y2="52353"/>
                          <a14:foregroundMark x1="44706" y1="63529" x2="44118" y2="43529"/>
                          <a14:foregroundMark x1="48235" y1="38235" x2="55294" y2="20000"/>
                          <a14:foregroundMark x1="62941" y1="17647" x2="62941" y2="38824"/>
                          <a14:foregroundMark x1="46471" y1="63529" x2="63529" y2="65882"/>
                          <a14:foregroundMark x1="42353" y1="98235" x2="57059" y2="98824"/>
                          <a14:foregroundMark x1="62941" y1="47647" x2="69412" y2="35882"/>
                          <a14:foregroundMark x1="68235" y1="45294" x2="68824" y2="41176"/>
                          <a14:foregroundMark x1="68235" y1="28824" x2="44706" y2="20000"/>
                          <a14:foregroundMark x1="44706" y1="20000" x2="44118" y2="21176"/>
                          <a14:foregroundMark x1="37059" y1="65294" x2="33529" y2="74706"/>
                          <a14:foregroundMark x1="71765" y1="81176" x2="68235" y2="58235"/>
                          <a14:foregroundMark x1="68235" y1="58235" x2="61176" y2="52941"/>
                        </a14:backgroundRemoval>
                      </a14:imgEffect>
                    </a14:imgLayer>
                  </a14:imgProps>
                </a:ext>
              </a:extLst>
            </a:blip>
            <a:srcRect l="23588" t="10420" r="15044" b="4646"/>
            <a:stretch/>
          </p:blipFill>
          <p:spPr>
            <a:xfrm>
              <a:off x="2285852" y="3429000"/>
              <a:ext cx="1241674" cy="1726407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C19D1351-C6A2-5B41-A32D-86677F42F9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6118" y="2181376"/>
            <a:ext cx="5251208" cy="3550412"/>
          </a:xfrm>
          <a:prstGeom prst="rect">
            <a:avLst/>
          </a:prstGeom>
          <a:ln w="28575">
            <a:solidFill>
              <a:srgbClr val="8F6849"/>
            </a:solidFill>
          </a:ln>
          <a:effectLst>
            <a:outerShdw blurRad="203200" sx="101000" sy="101000" algn="ctr" rotWithShape="0">
              <a:prstClr val="black">
                <a:alpha val="7000"/>
              </a:prstClr>
            </a:outerShdw>
          </a:effec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5A37A2E-50EF-E04E-ACED-8AA9E4D7BDA7}"/>
              </a:ext>
            </a:extLst>
          </p:cNvPr>
          <p:cNvSpPr/>
          <p:nvPr/>
        </p:nvSpPr>
        <p:spPr>
          <a:xfrm>
            <a:off x="4253722" y="126451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dirty="0">
                <a:solidFill>
                  <a:srgbClr val="91D69F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“have working implementations closer to a real-world implementation”</a:t>
            </a:r>
          </a:p>
        </p:txBody>
      </p:sp>
    </p:spTree>
    <p:extLst>
      <p:ext uri="{BB962C8B-B14F-4D97-AF65-F5344CB8AC3E}">
        <p14:creationId xmlns:p14="http://schemas.microsoft.com/office/powerpoint/2010/main" val="12650088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1D69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580B169-8FBD-6048-802F-84D9E32B3C5D}"/>
              </a:ext>
            </a:extLst>
          </p:cNvPr>
          <p:cNvSpPr/>
          <p:nvPr/>
        </p:nvSpPr>
        <p:spPr>
          <a:xfrm>
            <a:off x="953549" y="752912"/>
            <a:ext cx="10284903" cy="5352176"/>
          </a:xfrm>
          <a:prstGeom prst="rect">
            <a:avLst/>
          </a:prstGeom>
          <a:ln w="28575">
            <a:solidFill>
              <a:srgbClr val="8F6849"/>
            </a:solidFill>
          </a:ln>
          <a:effectLst>
            <a:outerShdw blurRad="203200" sx="101000" sy="101000" algn="ctr" rotWithShape="0">
              <a:prstClr val="black">
                <a:alpha val="7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E6120A5-7A89-9B4F-AF1C-F7FDBA3B88C9}"/>
              </a:ext>
            </a:extLst>
          </p:cNvPr>
          <p:cNvSpPr/>
          <p:nvPr/>
        </p:nvSpPr>
        <p:spPr>
          <a:xfrm>
            <a:off x="2285852" y="111351"/>
            <a:ext cx="75530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Test Double Types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6146B91-59EF-6B49-9263-C2C9CB188D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724" y="1264519"/>
            <a:ext cx="1848268" cy="1833715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6E7AB6ED-1D81-1C4B-BA3E-26A63F880F69}"/>
              </a:ext>
            </a:extLst>
          </p:cNvPr>
          <p:cNvGrpSpPr/>
          <p:nvPr/>
        </p:nvGrpSpPr>
        <p:grpSpPr>
          <a:xfrm>
            <a:off x="5276987" y="2707121"/>
            <a:ext cx="1251606" cy="2028594"/>
            <a:chOff x="4309431" y="3665967"/>
            <a:chExt cx="1251606" cy="2028594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06274525-614F-BE4A-92BB-BE6F2FED9D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39124" y="3665967"/>
              <a:ext cx="1192221" cy="1252475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666143F-7807-D143-A22F-3FA3B98330AB}"/>
                </a:ext>
              </a:extLst>
            </p:cNvPr>
            <p:cNvSpPr txBox="1"/>
            <p:nvPr/>
          </p:nvSpPr>
          <p:spPr>
            <a:xfrm>
              <a:off x="4309431" y="5201960"/>
              <a:ext cx="1251606" cy="4926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rgbClr val="91D69F"/>
                  </a:solidFill>
                  <a:latin typeface="Microsoft YaHei Light" panose="020B0502040204020203" pitchFamily="34" charset="-122"/>
                  <a:ea typeface="Microsoft YaHei Light" panose="020B0502040204020203" pitchFamily="34" charset="-122"/>
                </a:rPr>
                <a:t>Stub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9F8C9CFB-6BB7-8143-BCC9-9470532B3E18}"/>
              </a:ext>
            </a:extLst>
          </p:cNvPr>
          <p:cNvGrpSpPr/>
          <p:nvPr/>
        </p:nvGrpSpPr>
        <p:grpSpPr>
          <a:xfrm>
            <a:off x="6862095" y="2759323"/>
            <a:ext cx="1374667" cy="2092862"/>
            <a:chOff x="6242951" y="3601699"/>
            <a:chExt cx="1374667" cy="2092862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3FD606BB-ECF3-7B4C-BE09-414BA1DAB35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42951" y="3601699"/>
              <a:ext cx="1374667" cy="138101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E05C732-AF12-BB41-9486-D53512E44849}"/>
                </a:ext>
              </a:extLst>
            </p:cNvPr>
            <p:cNvSpPr txBox="1"/>
            <p:nvPr/>
          </p:nvSpPr>
          <p:spPr>
            <a:xfrm>
              <a:off x="6414553" y="5201960"/>
              <a:ext cx="1031464" cy="4926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rgbClr val="91D69F"/>
                  </a:solidFill>
                  <a:latin typeface="Microsoft YaHei Light" panose="020B0502040204020203" pitchFamily="34" charset="-122"/>
                  <a:ea typeface="Microsoft YaHei Light" panose="020B0502040204020203" pitchFamily="34" charset="-122"/>
                </a:rPr>
                <a:t>Spy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8DB9D55-5F9C-5447-A3C8-6D66B2BA81FA}"/>
              </a:ext>
            </a:extLst>
          </p:cNvPr>
          <p:cNvGrpSpPr/>
          <p:nvPr/>
        </p:nvGrpSpPr>
        <p:grpSpPr>
          <a:xfrm>
            <a:off x="3701811" y="2586624"/>
            <a:ext cx="1241674" cy="2265561"/>
            <a:chOff x="2285852" y="3429000"/>
            <a:chExt cx="1241674" cy="2265561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87850FD-D4F4-F742-BE8A-059EFD10FF26}"/>
                </a:ext>
              </a:extLst>
            </p:cNvPr>
            <p:cNvSpPr txBox="1"/>
            <p:nvPr/>
          </p:nvSpPr>
          <p:spPr>
            <a:xfrm>
              <a:off x="2285852" y="5201960"/>
              <a:ext cx="1241674" cy="4926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rgbClr val="91D69F"/>
                  </a:solidFill>
                  <a:latin typeface="Microsoft YaHei Light" panose="020B0502040204020203" pitchFamily="34" charset="-122"/>
                  <a:ea typeface="Microsoft YaHei Light" panose="020B0502040204020203" pitchFamily="34" charset="-122"/>
                </a:rPr>
                <a:t>Fake</a:t>
              </a:r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E94DB48B-620A-1346-9C88-5DC09A61AA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8824" l="10000" r="90000">
                          <a14:foregroundMark x1="31176" y1="62353" x2="31176" y2="38824"/>
                          <a14:foregroundMark x1="31176" y1="38824" x2="47647" y2="22353"/>
                          <a14:foregroundMark x1="47647" y1="22353" x2="64118" y2="67647"/>
                          <a14:foregroundMark x1="64118" y1="67647" x2="41176" y2="76471"/>
                          <a14:foregroundMark x1="41176" y1="76471" x2="64706" y2="78235"/>
                          <a14:foregroundMark x1="64706" y1="78235" x2="64706" y2="78235"/>
                          <a14:foregroundMark x1="41765" y1="65294" x2="44118" y2="52353"/>
                          <a14:foregroundMark x1="44706" y1="63529" x2="44118" y2="43529"/>
                          <a14:foregroundMark x1="48235" y1="38235" x2="55294" y2="20000"/>
                          <a14:foregroundMark x1="62941" y1="17647" x2="62941" y2="38824"/>
                          <a14:foregroundMark x1="46471" y1="63529" x2="63529" y2="65882"/>
                          <a14:foregroundMark x1="42353" y1="98235" x2="57059" y2="98824"/>
                          <a14:foregroundMark x1="62941" y1="47647" x2="69412" y2="35882"/>
                          <a14:foregroundMark x1="68235" y1="45294" x2="68824" y2="41176"/>
                          <a14:foregroundMark x1="68235" y1="28824" x2="44706" y2="20000"/>
                          <a14:foregroundMark x1="44706" y1="20000" x2="44118" y2="21176"/>
                          <a14:foregroundMark x1="37059" y1="65294" x2="33529" y2="74706"/>
                          <a14:foregroundMark x1="71765" y1="81176" x2="68235" y2="58235"/>
                          <a14:foregroundMark x1="68235" y1="58235" x2="61176" y2="52941"/>
                        </a14:backgroundRemoval>
                      </a14:imgEffect>
                    </a14:imgLayer>
                  </a14:imgProps>
                </a:ext>
              </a:extLst>
            </a:blip>
            <a:srcRect l="23588" t="10420" r="15044" b="4646"/>
            <a:stretch/>
          </p:blipFill>
          <p:spPr>
            <a:xfrm>
              <a:off x="2285852" y="3429000"/>
              <a:ext cx="1241674" cy="1726407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8CA168F-8680-5D45-830F-24FACCCF9336}"/>
              </a:ext>
            </a:extLst>
          </p:cNvPr>
          <p:cNvGrpSpPr/>
          <p:nvPr/>
        </p:nvGrpSpPr>
        <p:grpSpPr>
          <a:xfrm>
            <a:off x="8605740" y="2642467"/>
            <a:ext cx="1540376" cy="2157901"/>
            <a:chOff x="8197355" y="3536660"/>
            <a:chExt cx="1540376" cy="2157901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BD006EA-9D0D-474A-B7C2-C68941DCCF67}"/>
                </a:ext>
              </a:extLst>
            </p:cNvPr>
            <p:cNvSpPr txBox="1"/>
            <p:nvPr/>
          </p:nvSpPr>
          <p:spPr>
            <a:xfrm>
              <a:off x="8197355" y="5201960"/>
              <a:ext cx="1471561" cy="4926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rgbClr val="91D69F"/>
                  </a:solidFill>
                  <a:latin typeface="Microsoft YaHei Light" panose="020B0502040204020203" pitchFamily="34" charset="-122"/>
                  <a:ea typeface="Microsoft YaHei Light" panose="020B0502040204020203" pitchFamily="34" charset="-122"/>
                </a:rPr>
                <a:t>Mock</a:t>
              </a:r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98DD6DA1-13FA-9C45-8F32-70D50F3103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16016" t="11885" r="14403" b="11981"/>
            <a:stretch/>
          </p:blipFill>
          <p:spPr>
            <a:xfrm>
              <a:off x="8363063" y="3536660"/>
              <a:ext cx="1374668" cy="15110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416191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1D69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580B169-8FBD-6048-802F-84D9E32B3C5D}"/>
              </a:ext>
            </a:extLst>
          </p:cNvPr>
          <p:cNvSpPr/>
          <p:nvPr/>
        </p:nvSpPr>
        <p:spPr>
          <a:xfrm>
            <a:off x="953549" y="752912"/>
            <a:ext cx="10284903" cy="5352176"/>
          </a:xfrm>
          <a:prstGeom prst="rect">
            <a:avLst/>
          </a:prstGeom>
          <a:ln w="28575">
            <a:solidFill>
              <a:srgbClr val="8F6849"/>
            </a:solidFill>
          </a:ln>
          <a:effectLst>
            <a:outerShdw blurRad="203200" sx="101000" sy="101000" algn="ctr" rotWithShape="0">
              <a:prstClr val="black">
                <a:alpha val="7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E6120A5-7A89-9B4F-AF1C-F7FDBA3B88C9}"/>
              </a:ext>
            </a:extLst>
          </p:cNvPr>
          <p:cNvSpPr/>
          <p:nvPr/>
        </p:nvSpPr>
        <p:spPr>
          <a:xfrm>
            <a:off x="2285852" y="111351"/>
            <a:ext cx="75530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Test Double Types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6146B91-59EF-6B49-9263-C2C9CB188D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724" y="1264519"/>
            <a:ext cx="1848268" cy="1833715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6E7AB6ED-1D81-1C4B-BA3E-26A63F880F69}"/>
              </a:ext>
            </a:extLst>
          </p:cNvPr>
          <p:cNvGrpSpPr/>
          <p:nvPr/>
        </p:nvGrpSpPr>
        <p:grpSpPr>
          <a:xfrm>
            <a:off x="1815055" y="3609841"/>
            <a:ext cx="1251606" cy="2028594"/>
            <a:chOff x="4309431" y="3665967"/>
            <a:chExt cx="1251606" cy="2028594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06274525-614F-BE4A-92BB-BE6F2FED9D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39124" y="3665967"/>
              <a:ext cx="1192221" cy="1252475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666143F-7807-D143-A22F-3FA3B98330AB}"/>
                </a:ext>
              </a:extLst>
            </p:cNvPr>
            <p:cNvSpPr txBox="1"/>
            <p:nvPr/>
          </p:nvSpPr>
          <p:spPr>
            <a:xfrm>
              <a:off x="4309431" y="5201960"/>
              <a:ext cx="1251606" cy="4926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rgbClr val="91D69F"/>
                  </a:solidFill>
                  <a:latin typeface="Microsoft YaHei Light" panose="020B0502040204020203" pitchFamily="34" charset="-122"/>
                  <a:ea typeface="Microsoft YaHei Light" panose="020B0502040204020203" pitchFamily="34" charset="-122"/>
                </a:rPr>
                <a:t>Stub</a:t>
              </a:r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5A5BB579-9B54-AF46-B73B-161885BE5775}"/>
              </a:ext>
            </a:extLst>
          </p:cNvPr>
          <p:cNvSpPr/>
          <p:nvPr/>
        </p:nvSpPr>
        <p:spPr>
          <a:xfrm>
            <a:off x="4240110" y="1692431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dirty="0">
                <a:solidFill>
                  <a:srgbClr val="91D69F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“provide canned answers to calls made during the test”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25E15CC8-4C70-6E44-A556-ACAF00884F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2432" y="2319688"/>
            <a:ext cx="5931356" cy="3058356"/>
          </a:xfrm>
          <a:prstGeom prst="rect">
            <a:avLst/>
          </a:prstGeom>
          <a:ln w="28575">
            <a:solidFill>
              <a:srgbClr val="8F6849"/>
            </a:solidFill>
          </a:ln>
          <a:effectLst>
            <a:outerShdw blurRad="203200" sx="101000" sy="101000" algn="ctr" rotWithShape="0">
              <a:prstClr val="black">
                <a:alpha val="7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831130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1D69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580B169-8FBD-6048-802F-84D9E32B3C5D}"/>
              </a:ext>
            </a:extLst>
          </p:cNvPr>
          <p:cNvSpPr/>
          <p:nvPr/>
        </p:nvSpPr>
        <p:spPr>
          <a:xfrm>
            <a:off x="953549" y="752912"/>
            <a:ext cx="10284903" cy="5352176"/>
          </a:xfrm>
          <a:prstGeom prst="rect">
            <a:avLst/>
          </a:prstGeom>
          <a:ln w="28575">
            <a:solidFill>
              <a:srgbClr val="8F6849"/>
            </a:solidFill>
          </a:ln>
          <a:effectLst>
            <a:outerShdw blurRad="203200" sx="101000" sy="101000" algn="ctr" rotWithShape="0">
              <a:prstClr val="black">
                <a:alpha val="7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E6120A5-7A89-9B4F-AF1C-F7FDBA3B88C9}"/>
              </a:ext>
            </a:extLst>
          </p:cNvPr>
          <p:cNvSpPr/>
          <p:nvPr/>
        </p:nvSpPr>
        <p:spPr>
          <a:xfrm>
            <a:off x="2285852" y="111351"/>
            <a:ext cx="75530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Test Double Types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6146B91-59EF-6B49-9263-C2C9CB188D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724" y="1264519"/>
            <a:ext cx="1848268" cy="1833715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6E7AB6ED-1D81-1C4B-BA3E-26A63F880F69}"/>
              </a:ext>
            </a:extLst>
          </p:cNvPr>
          <p:cNvGrpSpPr/>
          <p:nvPr/>
        </p:nvGrpSpPr>
        <p:grpSpPr>
          <a:xfrm>
            <a:off x="5276987" y="2707121"/>
            <a:ext cx="1251606" cy="2028594"/>
            <a:chOff x="4309431" y="3665967"/>
            <a:chExt cx="1251606" cy="2028594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06274525-614F-BE4A-92BB-BE6F2FED9D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39124" y="3665967"/>
              <a:ext cx="1192221" cy="1252475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666143F-7807-D143-A22F-3FA3B98330AB}"/>
                </a:ext>
              </a:extLst>
            </p:cNvPr>
            <p:cNvSpPr txBox="1"/>
            <p:nvPr/>
          </p:nvSpPr>
          <p:spPr>
            <a:xfrm>
              <a:off x="4309431" y="5201960"/>
              <a:ext cx="1251606" cy="4926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rgbClr val="91D69F"/>
                  </a:solidFill>
                  <a:latin typeface="Microsoft YaHei Light" panose="020B0502040204020203" pitchFamily="34" charset="-122"/>
                  <a:ea typeface="Microsoft YaHei Light" panose="020B0502040204020203" pitchFamily="34" charset="-122"/>
                </a:rPr>
                <a:t>Stub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9F8C9CFB-6BB7-8143-BCC9-9470532B3E18}"/>
              </a:ext>
            </a:extLst>
          </p:cNvPr>
          <p:cNvGrpSpPr/>
          <p:nvPr/>
        </p:nvGrpSpPr>
        <p:grpSpPr>
          <a:xfrm>
            <a:off x="6862095" y="2759323"/>
            <a:ext cx="1374667" cy="2092862"/>
            <a:chOff x="6242951" y="3601699"/>
            <a:chExt cx="1374667" cy="2092862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3FD606BB-ECF3-7B4C-BE09-414BA1DAB35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42951" y="3601699"/>
              <a:ext cx="1374667" cy="138101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E05C732-AF12-BB41-9486-D53512E44849}"/>
                </a:ext>
              </a:extLst>
            </p:cNvPr>
            <p:cNvSpPr txBox="1"/>
            <p:nvPr/>
          </p:nvSpPr>
          <p:spPr>
            <a:xfrm>
              <a:off x="6414553" y="5201960"/>
              <a:ext cx="1031464" cy="4926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rgbClr val="91D69F"/>
                  </a:solidFill>
                  <a:latin typeface="Microsoft YaHei Light" panose="020B0502040204020203" pitchFamily="34" charset="-122"/>
                  <a:ea typeface="Microsoft YaHei Light" panose="020B0502040204020203" pitchFamily="34" charset="-122"/>
                </a:rPr>
                <a:t>Spy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8DB9D55-5F9C-5447-A3C8-6D66B2BA81FA}"/>
              </a:ext>
            </a:extLst>
          </p:cNvPr>
          <p:cNvGrpSpPr/>
          <p:nvPr/>
        </p:nvGrpSpPr>
        <p:grpSpPr>
          <a:xfrm>
            <a:off x="3701811" y="2586624"/>
            <a:ext cx="1241674" cy="2265561"/>
            <a:chOff x="2285852" y="3429000"/>
            <a:chExt cx="1241674" cy="2265561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87850FD-D4F4-F742-BE8A-059EFD10FF26}"/>
                </a:ext>
              </a:extLst>
            </p:cNvPr>
            <p:cNvSpPr txBox="1"/>
            <p:nvPr/>
          </p:nvSpPr>
          <p:spPr>
            <a:xfrm>
              <a:off x="2285852" y="5201960"/>
              <a:ext cx="1241674" cy="4926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rgbClr val="91D69F"/>
                  </a:solidFill>
                  <a:latin typeface="Microsoft YaHei Light" panose="020B0502040204020203" pitchFamily="34" charset="-122"/>
                  <a:ea typeface="Microsoft YaHei Light" panose="020B0502040204020203" pitchFamily="34" charset="-122"/>
                </a:rPr>
                <a:t>Fake</a:t>
              </a:r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E94DB48B-620A-1346-9C88-5DC09A61AA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8824" l="10000" r="90000">
                          <a14:foregroundMark x1="31176" y1="62353" x2="31176" y2="38824"/>
                          <a14:foregroundMark x1="31176" y1="38824" x2="47647" y2="22353"/>
                          <a14:foregroundMark x1="47647" y1="22353" x2="64118" y2="67647"/>
                          <a14:foregroundMark x1="64118" y1="67647" x2="41176" y2="76471"/>
                          <a14:foregroundMark x1="41176" y1="76471" x2="64706" y2="78235"/>
                          <a14:foregroundMark x1="64706" y1="78235" x2="64706" y2="78235"/>
                          <a14:foregroundMark x1="41765" y1="65294" x2="44118" y2="52353"/>
                          <a14:foregroundMark x1="44706" y1="63529" x2="44118" y2="43529"/>
                          <a14:foregroundMark x1="48235" y1="38235" x2="55294" y2="20000"/>
                          <a14:foregroundMark x1="62941" y1="17647" x2="62941" y2="38824"/>
                          <a14:foregroundMark x1="46471" y1="63529" x2="63529" y2="65882"/>
                          <a14:foregroundMark x1="42353" y1="98235" x2="57059" y2="98824"/>
                          <a14:foregroundMark x1="62941" y1="47647" x2="69412" y2="35882"/>
                          <a14:foregroundMark x1="68235" y1="45294" x2="68824" y2="41176"/>
                          <a14:foregroundMark x1="68235" y1="28824" x2="44706" y2="20000"/>
                          <a14:foregroundMark x1="44706" y1="20000" x2="44118" y2="21176"/>
                          <a14:foregroundMark x1="37059" y1="65294" x2="33529" y2="74706"/>
                          <a14:foregroundMark x1="71765" y1="81176" x2="68235" y2="58235"/>
                          <a14:foregroundMark x1="68235" y1="58235" x2="61176" y2="52941"/>
                        </a14:backgroundRemoval>
                      </a14:imgEffect>
                    </a14:imgLayer>
                  </a14:imgProps>
                </a:ext>
              </a:extLst>
            </a:blip>
            <a:srcRect l="23588" t="10420" r="15044" b="4646"/>
            <a:stretch/>
          </p:blipFill>
          <p:spPr>
            <a:xfrm>
              <a:off x="2285852" y="3429000"/>
              <a:ext cx="1241674" cy="1726407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8CA168F-8680-5D45-830F-24FACCCF9336}"/>
              </a:ext>
            </a:extLst>
          </p:cNvPr>
          <p:cNvGrpSpPr/>
          <p:nvPr/>
        </p:nvGrpSpPr>
        <p:grpSpPr>
          <a:xfrm>
            <a:off x="8605740" y="2642467"/>
            <a:ext cx="1540376" cy="2157901"/>
            <a:chOff x="8197355" y="3536660"/>
            <a:chExt cx="1540376" cy="2157901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BD006EA-9D0D-474A-B7C2-C68941DCCF67}"/>
                </a:ext>
              </a:extLst>
            </p:cNvPr>
            <p:cNvSpPr txBox="1"/>
            <p:nvPr/>
          </p:nvSpPr>
          <p:spPr>
            <a:xfrm>
              <a:off x="8197355" y="5201960"/>
              <a:ext cx="1471561" cy="4926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rgbClr val="91D69F"/>
                  </a:solidFill>
                  <a:latin typeface="Microsoft YaHei Light" panose="020B0502040204020203" pitchFamily="34" charset="-122"/>
                  <a:ea typeface="Microsoft YaHei Light" panose="020B0502040204020203" pitchFamily="34" charset="-122"/>
                </a:rPr>
                <a:t>Mock</a:t>
              </a:r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98DD6DA1-13FA-9C45-8F32-70D50F3103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16016" t="11885" r="14403" b="11981"/>
            <a:stretch/>
          </p:blipFill>
          <p:spPr>
            <a:xfrm>
              <a:off x="8363063" y="3536660"/>
              <a:ext cx="1374668" cy="15110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322072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1D69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580B169-8FBD-6048-802F-84D9E32B3C5D}"/>
              </a:ext>
            </a:extLst>
          </p:cNvPr>
          <p:cNvSpPr/>
          <p:nvPr/>
        </p:nvSpPr>
        <p:spPr>
          <a:xfrm>
            <a:off x="953549" y="752912"/>
            <a:ext cx="10284903" cy="5352176"/>
          </a:xfrm>
          <a:prstGeom prst="rect">
            <a:avLst/>
          </a:prstGeom>
          <a:ln w="28575">
            <a:solidFill>
              <a:srgbClr val="8F6849"/>
            </a:solidFill>
          </a:ln>
          <a:effectLst>
            <a:outerShdw blurRad="203200" sx="101000" sy="101000" algn="ctr" rotWithShape="0">
              <a:prstClr val="black">
                <a:alpha val="7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E6120A5-7A89-9B4F-AF1C-F7FDBA3B88C9}"/>
              </a:ext>
            </a:extLst>
          </p:cNvPr>
          <p:cNvSpPr/>
          <p:nvPr/>
        </p:nvSpPr>
        <p:spPr>
          <a:xfrm>
            <a:off x="2285852" y="111351"/>
            <a:ext cx="75530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Test Double Types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6146B91-59EF-6B49-9263-C2C9CB188D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724" y="1264519"/>
            <a:ext cx="1848268" cy="1833715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9F8C9CFB-6BB7-8143-BCC9-9470532B3E18}"/>
              </a:ext>
            </a:extLst>
          </p:cNvPr>
          <p:cNvGrpSpPr/>
          <p:nvPr/>
        </p:nvGrpSpPr>
        <p:grpSpPr>
          <a:xfrm>
            <a:off x="1753524" y="3555230"/>
            <a:ext cx="1374667" cy="2092862"/>
            <a:chOff x="6242951" y="3601699"/>
            <a:chExt cx="1374667" cy="2092862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3FD606BB-ECF3-7B4C-BE09-414BA1DAB3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42951" y="3601699"/>
              <a:ext cx="1374667" cy="138101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E05C732-AF12-BB41-9486-D53512E44849}"/>
                </a:ext>
              </a:extLst>
            </p:cNvPr>
            <p:cNvSpPr txBox="1"/>
            <p:nvPr/>
          </p:nvSpPr>
          <p:spPr>
            <a:xfrm>
              <a:off x="6414553" y="5201960"/>
              <a:ext cx="1031464" cy="4926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rgbClr val="91D69F"/>
                  </a:solidFill>
                  <a:latin typeface="Microsoft YaHei Light" panose="020B0502040204020203" pitchFamily="34" charset="-122"/>
                  <a:ea typeface="Microsoft YaHei Light" panose="020B0502040204020203" pitchFamily="34" charset="-122"/>
                </a:rPr>
                <a:t>Spy</a:t>
              </a:r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C57B617B-C08A-5844-8235-2EA3D4B61DE3}"/>
              </a:ext>
            </a:extLst>
          </p:cNvPr>
          <p:cNvSpPr/>
          <p:nvPr/>
        </p:nvSpPr>
        <p:spPr>
          <a:xfrm>
            <a:off x="4253722" y="153504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dirty="0">
                <a:solidFill>
                  <a:srgbClr val="91D69F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“are </a:t>
            </a:r>
            <a:r>
              <a:rPr lang="en-US" u="sng" dirty="0">
                <a:solidFill>
                  <a:srgbClr val="91D69F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stubs</a:t>
            </a:r>
            <a:r>
              <a:rPr lang="en-US" dirty="0">
                <a:solidFill>
                  <a:srgbClr val="91D69F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that also record some information based on how they were called”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0670AD4-DE86-D34F-B934-F6D9693749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9721" y="2475649"/>
            <a:ext cx="6096000" cy="3064014"/>
          </a:xfrm>
          <a:prstGeom prst="rect">
            <a:avLst/>
          </a:prstGeom>
          <a:ln w="28575">
            <a:solidFill>
              <a:srgbClr val="8F6849"/>
            </a:solidFill>
          </a:ln>
          <a:effectLst>
            <a:outerShdw blurRad="203200" sx="101000" sy="101000" algn="ctr" rotWithShape="0">
              <a:prstClr val="black">
                <a:alpha val="7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68919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1D69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580B169-8FBD-6048-802F-84D9E32B3C5D}"/>
              </a:ext>
            </a:extLst>
          </p:cNvPr>
          <p:cNvSpPr/>
          <p:nvPr/>
        </p:nvSpPr>
        <p:spPr>
          <a:xfrm>
            <a:off x="953549" y="752912"/>
            <a:ext cx="10284903" cy="5352176"/>
          </a:xfrm>
          <a:prstGeom prst="rect">
            <a:avLst/>
          </a:prstGeom>
          <a:ln w="28575">
            <a:solidFill>
              <a:srgbClr val="8F6849"/>
            </a:solidFill>
          </a:ln>
          <a:effectLst>
            <a:outerShdw blurRad="203200" sx="101000" sy="101000" algn="ctr" rotWithShape="0">
              <a:prstClr val="black">
                <a:alpha val="7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E6120A5-7A89-9B4F-AF1C-F7FDBA3B88C9}"/>
              </a:ext>
            </a:extLst>
          </p:cNvPr>
          <p:cNvSpPr/>
          <p:nvPr/>
        </p:nvSpPr>
        <p:spPr>
          <a:xfrm>
            <a:off x="2285852" y="111351"/>
            <a:ext cx="75530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Test Double Types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6146B91-59EF-6B49-9263-C2C9CB188D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724" y="1264519"/>
            <a:ext cx="1848268" cy="1833715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6E7AB6ED-1D81-1C4B-BA3E-26A63F880F69}"/>
              </a:ext>
            </a:extLst>
          </p:cNvPr>
          <p:cNvGrpSpPr/>
          <p:nvPr/>
        </p:nvGrpSpPr>
        <p:grpSpPr>
          <a:xfrm>
            <a:off x="5276987" y="2707121"/>
            <a:ext cx="1251606" cy="2028594"/>
            <a:chOff x="4309431" y="3665967"/>
            <a:chExt cx="1251606" cy="2028594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06274525-614F-BE4A-92BB-BE6F2FED9D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39124" y="3665967"/>
              <a:ext cx="1192221" cy="1252475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666143F-7807-D143-A22F-3FA3B98330AB}"/>
                </a:ext>
              </a:extLst>
            </p:cNvPr>
            <p:cNvSpPr txBox="1"/>
            <p:nvPr/>
          </p:nvSpPr>
          <p:spPr>
            <a:xfrm>
              <a:off x="4309431" y="5201960"/>
              <a:ext cx="1251606" cy="4926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rgbClr val="91D69F"/>
                  </a:solidFill>
                  <a:latin typeface="Microsoft YaHei Light" panose="020B0502040204020203" pitchFamily="34" charset="-122"/>
                  <a:ea typeface="Microsoft YaHei Light" panose="020B0502040204020203" pitchFamily="34" charset="-122"/>
                </a:rPr>
                <a:t>Stub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9F8C9CFB-6BB7-8143-BCC9-9470532B3E18}"/>
              </a:ext>
            </a:extLst>
          </p:cNvPr>
          <p:cNvGrpSpPr/>
          <p:nvPr/>
        </p:nvGrpSpPr>
        <p:grpSpPr>
          <a:xfrm>
            <a:off x="6862095" y="2759323"/>
            <a:ext cx="1374667" cy="2092862"/>
            <a:chOff x="6242951" y="3601699"/>
            <a:chExt cx="1374667" cy="2092862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3FD606BB-ECF3-7B4C-BE09-414BA1DAB35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42951" y="3601699"/>
              <a:ext cx="1374667" cy="138101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E05C732-AF12-BB41-9486-D53512E44849}"/>
                </a:ext>
              </a:extLst>
            </p:cNvPr>
            <p:cNvSpPr txBox="1"/>
            <p:nvPr/>
          </p:nvSpPr>
          <p:spPr>
            <a:xfrm>
              <a:off x="6414553" y="5201960"/>
              <a:ext cx="1031464" cy="4926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rgbClr val="91D69F"/>
                  </a:solidFill>
                  <a:latin typeface="Microsoft YaHei Light" panose="020B0502040204020203" pitchFamily="34" charset="-122"/>
                  <a:ea typeface="Microsoft YaHei Light" panose="020B0502040204020203" pitchFamily="34" charset="-122"/>
                </a:rPr>
                <a:t>Spy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8DB9D55-5F9C-5447-A3C8-6D66B2BA81FA}"/>
              </a:ext>
            </a:extLst>
          </p:cNvPr>
          <p:cNvGrpSpPr/>
          <p:nvPr/>
        </p:nvGrpSpPr>
        <p:grpSpPr>
          <a:xfrm>
            <a:off x="3701811" y="2586624"/>
            <a:ext cx="1241674" cy="2265561"/>
            <a:chOff x="2285852" y="3429000"/>
            <a:chExt cx="1241674" cy="2265561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87850FD-D4F4-F742-BE8A-059EFD10FF26}"/>
                </a:ext>
              </a:extLst>
            </p:cNvPr>
            <p:cNvSpPr txBox="1"/>
            <p:nvPr/>
          </p:nvSpPr>
          <p:spPr>
            <a:xfrm>
              <a:off x="2285852" y="5201960"/>
              <a:ext cx="1241674" cy="4926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rgbClr val="91D69F"/>
                  </a:solidFill>
                  <a:latin typeface="Microsoft YaHei Light" panose="020B0502040204020203" pitchFamily="34" charset="-122"/>
                  <a:ea typeface="Microsoft YaHei Light" panose="020B0502040204020203" pitchFamily="34" charset="-122"/>
                </a:rPr>
                <a:t>Fake</a:t>
              </a:r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E94DB48B-620A-1346-9C88-5DC09A61AA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8824" l="10000" r="90000">
                          <a14:foregroundMark x1="31176" y1="62353" x2="31176" y2="38824"/>
                          <a14:foregroundMark x1="31176" y1="38824" x2="47647" y2="22353"/>
                          <a14:foregroundMark x1="47647" y1="22353" x2="64118" y2="67647"/>
                          <a14:foregroundMark x1="64118" y1="67647" x2="41176" y2="76471"/>
                          <a14:foregroundMark x1="41176" y1="76471" x2="64706" y2="78235"/>
                          <a14:foregroundMark x1="64706" y1="78235" x2="64706" y2="78235"/>
                          <a14:foregroundMark x1="41765" y1="65294" x2="44118" y2="52353"/>
                          <a14:foregroundMark x1="44706" y1="63529" x2="44118" y2="43529"/>
                          <a14:foregroundMark x1="48235" y1="38235" x2="55294" y2="20000"/>
                          <a14:foregroundMark x1="62941" y1="17647" x2="62941" y2="38824"/>
                          <a14:foregroundMark x1="46471" y1="63529" x2="63529" y2="65882"/>
                          <a14:foregroundMark x1="42353" y1="98235" x2="57059" y2="98824"/>
                          <a14:foregroundMark x1="62941" y1="47647" x2="69412" y2="35882"/>
                          <a14:foregroundMark x1="68235" y1="45294" x2="68824" y2="41176"/>
                          <a14:foregroundMark x1="68235" y1="28824" x2="44706" y2="20000"/>
                          <a14:foregroundMark x1="44706" y1="20000" x2="44118" y2="21176"/>
                          <a14:foregroundMark x1="37059" y1="65294" x2="33529" y2="74706"/>
                          <a14:foregroundMark x1="71765" y1="81176" x2="68235" y2="58235"/>
                          <a14:foregroundMark x1="68235" y1="58235" x2="61176" y2="52941"/>
                        </a14:backgroundRemoval>
                      </a14:imgEffect>
                    </a14:imgLayer>
                  </a14:imgProps>
                </a:ext>
              </a:extLst>
            </a:blip>
            <a:srcRect l="23588" t="10420" r="15044" b="4646"/>
            <a:stretch/>
          </p:blipFill>
          <p:spPr>
            <a:xfrm>
              <a:off x="2285852" y="3429000"/>
              <a:ext cx="1241674" cy="1726407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8CA168F-8680-5D45-830F-24FACCCF9336}"/>
              </a:ext>
            </a:extLst>
          </p:cNvPr>
          <p:cNvGrpSpPr/>
          <p:nvPr/>
        </p:nvGrpSpPr>
        <p:grpSpPr>
          <a:xfrm>
            <a:off x="8605740" y="2642467"/>
            <a:ext cx="1540376" cy="2157901"/>
            <a:chOff x="8197355" y="3536660"/>
            <a:chExt cx="1540376" cy="2157901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BD006EA-9D0D-474A-B7C2-C68941DCCF67}"/>
                </a:ext>
              </a:extLst>
            </p:cNvPr>
            <p:cNvSpPr txBox="1"/>
            <p:nvPr/>
          </p:nvSpPr>
          <p:spPr>
            <a:xfrm>
              <a:off x="8197355" y="5201960"/>
              <a:ext cx="1471561" cy="4926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rgbClr val="91D69F"/>
                  </a:solidFill>
                  <a:latin typeface="Microsoft YaHei Light" panose="020B0502040204020203" pitchFamily="34" charset="-122"/>
                  <a:ea typeface="Microsoft YaHei Light" panose="020B0502040204020203" pitchFamily="34" charset="-122"/>
                </a:rPr>
                <a:t>Mock</a:t>
              </a:r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98DD6DA1-13FA-9C45-8F32-70D50F3103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16016" t="11885" r="14403" b="11981"/>
            <a:stretch/>
          </p:blipFill>
          <p:spPr>
            <a:xfrm>
              <a:off x="8363063" y="3536660"/>
              <a:ext cx="1374668" cy="15110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463217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1D69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580B169-8FBD-6048-802F-84D9E32B3C5D}"/>
              </a:ext>
            </a:extLst>
          </p:cNvPr>
          <p:cNvSpPr/>
          <p:nvPr/>
        </p:nvSpPr>
        <p:spPr>
          <a:xfrm>
            <a:off x="953549" y="752912"/>
            <a:ext cx="10284903" cy="5352176"/>
          </a:xfrm>
          <a:prstGeom prst="rect">
            <a:avLst/>
          </a:prstGeom>
          <a:ln w="28575">
            <a:solidFill>
              <a:srgbClr val="8F6849"/>
            </a:solidFill>
          </a:ln>
          <a:effectLst>
            <a:outerShdw blurRad="203200" sx="101000" sy="101000" algn="ctr" rotWithShape="0">
              <a:prstClr val="black">
                <a:alpha val="7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E6120A5-7A89-9B4F-AF1C-F7FDBA3B88C9}"/>
              </a:ext>
            </a:extLst>
          </p:cNvPr>
          <p:cNvSpPr/>
          <p:nvPr/>
        </p:nvSpPr>
        <p:spPr>
          <a:xfrm>
            <a:off x="2285852" y="111351"/>
            <a:ext cx="75530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Test Double Types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6146B91-59EF-6B49-9263-C2C9CB188D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724" y="1264519"/>
            <a:ext cx="1848268" cy="1833715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98CA168F-8680-5D45-830F-24FACCCF9336}"/>
              </a:ext>
            </a:extLst>
          </p:cNvPr>
          <p:cNvGrpSpPr/>
          <p:nvPr/>
        </p:nvGrpSpPr>
        <p:grpSpPr>
          <a:xfrm>
            <a:off x="1670670" y="3609841"/>
            <a:ext cx="1540376" cy="2157901"/>
            <a:chOff x="8197355" y="3536660"/>
            <a:chExt cx="1540376" cy="2157901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BD006EA-9D0D-474A-B7C2-C68941DCCF67}"/>
                </a:ext>
              </a:extLst>
            </p:cNvPr>
            <p:cNvSpPr txBox="1"/>
            <p:nvPr/>
          </p:nvSpPr>
          <p:spPr>
            <a:xfrm>
              <a:off x="8197355" y="5201960"/>
              <a:ext cx="1471561" cy="4926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rgbClr val="91D69F"/>
                  </a:solidFill>
                  <a:latin typeface="Microsoft YaHei Light" panose="020B0502040204020203" pitchFamily="34" charset="-122"/>
                  <a:ea typeface="Microsoft YaHei Light" panose="020B0502040204020203" pitchFamily="34" charset="-122"/>
                </a:rPr>
                <a:t>Mock</a:t>
              </a:r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98DD6DA1-13FA-9C45-8F32-70D50F3103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6016" t="11885" r="14403" b="11981"/>
            <a:stretch/>
          </p:blipFill>
          <p:spPr>
            <a:xfrm>
              <a:off x="8363063" y="3536660"/>
              <a:ext cx="1374668" cy="1511088"/>
            </a:xfrm>
            <a:prstGeom prst="rect">
              <a:avLst/>
            </a:prstGeom>
          </p:spPr>
        </p:pic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CF6E8DF0-9935-0B44-B3B1-A355292B79AC}"/>
              </a:ext>
            </a:extLst>
          </p:cNvPr>
          <p:cNvSpPr/>
          <p:nvPr/>
        </p:nvSpPr>
        <p:spPr>
          <a:xfrm>
            <a:off x="4253722" y="153504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dirty="0">
                <a:solidFill>
                  <a:srgbClr val="91D69F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“has a set of expectations about calls that are made and, if these expectations are not met, the test fails”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E11E9A9C-5A57-A54C-9649-3F866A02DB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7072" y="2373371"/>
            <a:ext cx="4823246" cy="3539721"/>
          </a:xfrm>
          <a:prstGeom prst="rect">
            <a:avLst/>
          </a:prstGeom>
          <a:ln w="28575">
            <a:solidFill>
              <a:srgbClr val="8F6849"/>
            </a:solidFill>
          </a:ln>
          <a:effectLst>
            <a:outerShdw blurRad="203200" sx="101000" sy="101000" algn="ctr" rotWithShape="0">
              <a:prstClr val="black">
                <a:alpha val="7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49081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580B169-8FBD-6048-802F-84D9E32B3C5D}"/>
              </a:ext>
            </a:extLst>
          </p:cNvPr>
          <p:cNvSpPr/>
          <p:nvPr/>
        </p:nvSpPr>
        <p:spPr>
          <a:xfrm>
            <a:off x="953549" y="752912"/>
            <a:ext cx="10284903" cy="5352176"/>
          </a:xfrm>
          <a:prstGeom prst="rect">
            <a:avLst/>
          </a:prstGeom>
          <a:ln w="28575">
            <a:solidFill>
              <a:schemeClr val="bg1">
                <a:lumMod val="85000"/>
              </a:schemeClr>
            </a:solidFill>
          </a:ln>
          <a:effectLst>
            <a:outerShdw blurRad="203200" sx="101000" sy="101000" algn="ctr" rotWithShape="0">
              <a:prstClr val="black">
                <a:alpha val="7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7DB5AD5-9681-4C4A-A465-98B3786A6586}"/>
              </a:ext>
            </a:extLst>
          </p:cNvPr>
          <p:cNvSpPr/>
          <p:nvPr/>
        </p:nvSpPr>
        <p:spPr>
          <a:xfrm>
            <a:off x="3048000" y="82364"/>
            <a:ext cx="6096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Why using </a:t>
            </a:r>
            <a:r>
              <a:rPr lang="en-US" sz="2800" b="1" dirty="0">
                <a:solidFill>
                  <a:schemeClr val="bg1">
                    <a:lumMod val="65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Mocha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+ </a:t>
            </a:r>
            <a:r>
              <a:rPr lang="en-US" sz="2800" b="1" dirty="0">
                <a:solidFill>
                  <a:schemeClr val="bg1">
                    <a:lumMod val="65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Chai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+ </a:t>
            </a:r>
            <a:r>
              <a:rPr lang="en-US" sz="2800" b="1" dirty="0" err="1">
                <a:solidFill>
                  <a:schemeClr val="bg1">
                    <a:lumMod val="65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Sinon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?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0AB47C0-6D98-E34D-B2FE-659E925D4109}"/>
              </a:ext>
            </a:extLst>
          </p:cNvPr>
          <p:cNvSpPr/>
          <p:nvPr/>
        </p:nvSpPr>
        <p:spPr>
          <a:xfrm>
            <a:off x="1030512" y="1200464"/>
            <a:ext cx="1031166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“When we combine them, we have a 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powerful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(mocha +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sinon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) and quick 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unit testing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framework </a:t>
            </a:r>
          </a:p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on top of  node w/ an 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assertion library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which is very 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easy to understand and to code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”</a:t>
            </a:r>
            <a:endParaRPr lang="en-US" b="1" dirty="0">
              <a:solidFill>
                <a:schemeClr val="bg1">
                  <a:lumMod val="65000"/>
                </a:schemeClr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DABFA9C-5308-8240-B1E0-8FBAF3310655}"/>
              </a:ext>
            </a:extLst>
          </p:cNvPr>
          <p:cNvGrpSpPr/>
          <p:nvPr/>
        </p:nvGrpSpPr>
        <p:grpSpPr>
          <a:xfrm>
            <a:off x="1416961" y="2638019"/>
            <a:ext cx="4436300" cy="2565475"/>
            <a:chOff x="1416961" y="3366268"/>
            <a:chExt cx="4436300" cy="2565475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4A0E5467-186B-7E4E-98FD-EA244389DB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16961" y="3366268"/>
              <a:ext cx="4436300" cy="1850571"/>
            </a:xfrm>
            <a:prstGeom prst="rect">
              <a:avLst/>
            </a:prstGeom>
            <a:ln w="28575">
              <a:solidFill>
                <a:schemeClr val="bg1">
                  <a:lumMod val="85000"/>
                </a:schemeClr>
              </a:solidFill>
            </a:ln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F01B2CF-F141-6147-A1B3-F35A91509184}"/>
                </a:ext>
              </a:extLst>
            </p:cNvPr>
            <p:cNvSpPr/>
            <p:nvPr/>
          </p:nvSpPr>
          <p:spPr>
            <a:xfrm>
              <a:off x="2934438" y="5562411"/>
              <a:ext cx="140134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Microsoft YaHei Light" panose="020B0502040204020203" pitchFamily="34" charset="-122"/>
                  <a:ea typeface="Microsoft YaHei Light" panose="020B0502040204020203" pitchFamily="34" charset="-122"/>
                </a:rPr>
                <a:t>only mocha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E47C1ED-97F0-B645-852D-52326B177E06}"/>
              </a:ext>
            </a:extLst>
          </p:cNvPr>
          <p:cNvGrpSpPr/>
          <p:nvPr/>
        </p:nvGrpSpPr>
        <p:grpSpPr>
          <a:xfrm>
            <a:off x="6338740" y="2638019"/>
            <a:ext cx="4436300" cy="2565475"/>
            <a:chOff x="6338740" y="3366268"/>
            <a:chExt cx="4436300" cy="256547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E2D2C63-A0FF-2E43-BD61-EAC2AC40BE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38740" y="3366268"/>
              <a:ext cx="4436300" cy="2041706"/>
            </a:xfrm>
            <a:prstGeom prst="rect">
              <a:avLst/>
            </a:prstGeom>
            <a:ln w="28575">
              <a:solidFill>
                <a:schemeClr val="bg1">
                  <a:lumMod val="85000"/>
                </a:schemeClr>
              </a:solidFill>
            </a:ln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57D62A6-521C-F945-821A-CF9C12FE1392}"/>
                </a:ext>
              </a:extLst>
            </p:cNvPr>
            <p:cNvSpPr/>
            <p:nvPr/>
          </p:nvSpPr>
          <p:spPr>
            <a:xfrm>
              <a:off x="7749617" y="5562411"/>
              <a:ext cx="161454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Microsoft YaHei Light" panose="020B0502040204020203" pitchFamily="34" charset="-122"/>
                  <a:ea typeface="Microsoft YaHei Light" panose="020B0502040204020203" pitchFamily="34" charset="-122"/>
                </a:rPr>
                <a:t>mocha + chai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49709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580B169-8FBD-6048-802F-84D9E32B3C5D}"/>
              </a:ext>
            </a:extLst>
          </p:cNvPr>
          <p:cNvSpPr/>
          <p:nvPr/>
        </p:nvSpPr>
        <p:spPr>
          <a:xfrm>
            <a:off x="953549" y="752912"/>
            <a:ext cx="10284903" cy="5352176"/>
          </a:xfrm>
          <a:prstGeom prst="rect">
            <a:avLst/>
          </a:prstGeom>
          <a:ln w="28575">
            <a:solidFill>
              <a:schemeClr val="bg1">
                <a:lumMod val="85000"/>
              </a:schemeClr>
            </a:solidFill>
          </a:ln>
          <a:effectLst>
            <a:outerShdw blurRad="203200" sx="101000" sy="101000" algn="ctr" rotWithShape="0">
              <a:prstClr val="black">
                <a:alpha val="7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7DB5AD5-9681-4C4A-A465-98B3786A6586}"/>
              </a:ext>
            </a:extLst>
          </p:cNvPr>
          <p:cNvSpPr/>
          <p:nvPr/>
        </p:nvSpPr>
        <p:spPr>
          <a:xfrm>
            <a:off x="3048000" y="82364"/>
            <a:ext cx="6096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Why using </a:t>
            </a:r>
            <a:r>
              <a:rPr lang="en-US" sz="2800" b="1" dirty="0">
                <a:solidFill>
                  <a:schemeClr val="bg1">
                    <a:lumMod val="65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Mocha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+ </a:t>
            </a:r>
            <a:r>
              <a:rPr lang="en-US" sz="2800" b="1" dirty="0">
                <a:solidFill>
                  <a:schemeClr val="bg1">
                    <a:lumMod val="65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Chai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+ </a:t>
            </a:r>
            <a:r>
              <a:rPr lang="en-US" sz="2800" b="1" dirty="0" err="1">
                <a:solidFill>
                  <a:schemeClr val="bg1">
                    <a:lumMod val="65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Sinon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?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0AB47C0-6D98-E34D-B2FE-659E925D4109}"/>
              </a:ext>
            </a:extLst>
          </p:cNvPr>
          <p:cNvSpPr/>
          <p:nvPr/>
        </p:nvSpPr>
        <p:spPr>
          <a:xfrm>
            <a:off x="1030512" y="1197989"/>
            <a:ext cx="1031166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“When we combine them, we have a 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powerful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(mocha +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sinon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) and quick 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unit testing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framework </a:t>
            </a:r>
          </a:p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on top of  node w/ an 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assertion library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which is very 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easy to understand and to code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”</a:t>
            </a:r>
            <a:endParaRPr lang="en-US" b="1" dirty="0">
              <a:solidFill>
                <a:schemeClr val="bg1">
                  <a:lumMod val="65000"/>
                </a:schemeClr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154DFA2-336A-6B43-9563-D05D397BA0E9}"/>
              </a:ext>
            </a:extLst>
          </p:cNvPr>
          <p:cNvGrpSpPr/>
          <p:nvPr/>
        </p:nvGrpSpPr>
        <p:grpSpPr>
          <a:xfrm>
            <a:off x="3487279" y="2015885"/>
            <a:ext cx="5217442" cy="4026424"/>
            <a:chOff x="3487279" y="1991501"/>
            <a:chExt cx="5217442" cy="4026424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6FA80B1-D190-9144-A88C-79CBFB5E8862}"/>
                </a:ext>
              </a:extLst>
            </p:cNvPr>
            <p:cNvSpPr/>
            <p:nvPr/>
          </p:nvSpPr>
          <p:spPr>
            <a:xfrm>
              <a:off x="4791456" y="5648593"/>
              <a:ext cx="260908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Microsoft YaHei Light" panose="020B0502040204020203" pitchFamily="34" charset="-122"/>
                  <a:ea typeface="Microsoft YaHei Light" panose="020B0502040204020203" pitchFamily="34" charset="-122"/>
                </a:rPr>
                <a:t>mocha + chai + </a:t>
              </a:r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  <a:latin typeface="Microsoft YaHei Light" panose="020B0502040204020203" pitchFamily="34" charset="-122"/>
                  <a:ea typeface="Microsoft YaHei Light" panose="020B0502040204020203" pitchFamily="34" charset="-122"/>
                </a:rPr>
                <a:t>sinon</a:t>
              </a:r>
              <a:endParaRPr lang="en-US" dirty="0">
                <a:solidFill>
                  <a:schemeClr val="bg1">
                    <a:lumMod val="65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endParaRP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066F2CE-D6C6-A447-87CF-0A65A5005D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87279" y="1991501"/>
              <a:ext cx="5217442" cy="36083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12658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580B169-8FBD-6048-802F-84D9E32B3C5D}"/>
              </a:ext>
            </a:extLst>
          </p:cNvPr>
          <p:cNvSpPr/>
          <p:nvPr/>
        </p:nvSpPr>
        <p:spPr>
          <a:xfrm>
            <a:off x="953549" y="752912"/>
            <a:ext cx="10284903" cy="5352176"/>
          </a:xfrm>
          <a:prstGeom prst="rect">
            <a:avLst/>
          </a:prstGeom>
          <a:ln w="28575">
            <a:solidFill>
              <a:schemeClr val="bg1">
                <a:lumMod val="85000"/>
              </a:schemeClr>
            </a:solidFill>
          </a:ln>
          <a:effectLst>
            <a:outerShdw blurRad="203200" sx="101000" sy="101000" algn="ctr" rotWithShape="0">
              <a:prstClr val="black">
                <a:alpha val="7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7DB5AD5-9681-4C4A-A465-98B3786A6586}"/>
              </a:ext>
            </a:extLst>
          </p:cNvPr>
          <p:cNvSpPr/>
          <p:nvPr/>
        </p:nvSpPr>
        <p:spPr>
          <a:xfrm>
            <a:off x="3048000" y="82364"/>
            <a:ext cx="6096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Suggestions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2395ABB2-ECD2-FE4A-BD79-3691A55DAD5E}"/>
              </a:ext>
            </a:extLst>
          </p:cNvPr>
          <p:cNvSpPr txBox="1">
            <a:spLocks/>
          </p:cNvSpPr>
          <p:nvPr/>
        </p:nvSpPr>
        <p:spPr>
          <a:xfrm>
            <a:off x="1819175" y="3031958"/>
            <a:ext cx="8553650" cy="7940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bg1">
                    <a:lumMod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Strive for testing observable behavior</a:t>
            </a:r>
          </a:p>
        </p:txBody>
      </p:sp>
    </p:spTree>
    <p:extLst>
      <p:ext uri="{BB962C8B-B14F-4D97-AF65-F5344CB8AC3E}">
        <p14:creationId xmlns:p14="http://schemas.microsoft.com/office/powerpoint/2010/main" val="3353827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F68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580B169-8FBD-6048-802F-84D9E32B3C5D}"/>
              </a:ext>
            </a:extLst>
          </p:cNvPr>
          <p:cNvSpPr/>
          <p:nvPr/>
        </p:nvSpPr>
        <p:spPr>
          <a:xfrm>
            <a:off x="953549" y="752912"/>
            <a:ext cx="10284903" cy="5352176"/>
          </a:xfrm>
          <a:prstGeom prst="rect">
            <a:avLst/>
          </a:prstGeom>
          <a:ln w="28575">
            <a:solidFill>
              <a:srgbClr val="6E4F3A"/>
            </a:solidFill>
          </a:ln>
          <a:effectLst>
            <a:outerShdw blurRad="203200" sx="101000" sy="101000" algn="ctr" rotWithShape="0">
              <a:prstClr val="black">
                <a:alpha val="7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E3C4A8-6535-9247-8E47-4FFCDBF8AC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4726" y="1454151"/>
            <a:ext cx="1751098" cy="197484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64AA3E1-DABB-F24A-B90D-9E67B2E71F35}"/>
              </a:ext>
            </a:extLst>
          </p:cNvPr>
          <p:cNvSpPr/>
          <p:nvPr/>
        </p:nvSpPr>
        <p:spPr>
          <a:xfrm>
            <a:off x="3255824" y="1954133"/>
            <a:ext cx="6096000" cy="31393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8F6849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- Runs on </a:t>
            </a:r>
            <a:r>
              <a:rPr lang="en-US" b="1" dirty="0">
                <a:solidFill>
                  <a:srgbClr val="8F6849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Node.js/Browser</a:t>
            </a:r>
          </a:p>
          <a:p>
            <a:endParaRPr lang="en-US" dirty="0">
              <a:solidFill>
                <a:srgbClr val="8F6849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r>
              <a:rPr lang="en-US" dirty="0">
                <a:solidFill>
                  <a:srgbClr val="8F6849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- Supports </a:t>
            </a:r>
            <a:r>
              <a:rPr lang="en-US" b="1" dirty="0">
                <a:solidFill>
                  <a:srgbClr val="8F6849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BDD</a:t>
            </a:r>
            <a:r>
              <a:rPr lang="en-US" dirty="0">
                <a:solidFill>
                  <a:srgbClr val="8F6849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/</a:t>
            </a:r>
            <a:r>
              <a:rPr lang="en-US" b="1" dirty="0">
                <a:solidFill>
                  <a:srgbClr val="8F6849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TDD</a:t>
            </a:r>
          </a:p>
          <a:p>
            <a:endParaRPr lang="en-US" dirty="0">
              <a:solidFill>
                <a:srgbClr val="8F6849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r>
              <a:rPr lang="en-US" dirty="0">
                <a:solidFill>
                  <a:srgbClr val="8F6849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- Choose any </a:t>
            </a:r>
            <a:r>
              <a:rPr lang="en-US" b="1" dirty="0">
                <a:solidFill>
                  <a:srgbClr val="8F6849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assertion</a:t>
            </a:r>
            <a:r>
              <a:rPr lang="en-US" dirty="0">
                <a:solidFill>
                  <a:srgbClr val="8F6849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library (such as chai)</a:t>
            </a:r>
          </a:p>
          <a:p>
            <a:endParaRPr lang="en-US" dirty="0">
              <a:solidFill>
                <a:srgbClr val="8F6849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r>
              <a:rPr lang="en-US" dirty="0">
                <a:solidFill>
                  <a:srgbClr val="8F6849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- Choose any </a:t>
            </a:r>
            <a:r>
              <a:rPr lang="en-US" b="1" dirty="0">
                <a:solidFill>
                  <a:srgbClr val="8F6849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mocking</a:t>
            </a:r>
            <a:r>
              <a:rPr lang="en-US" dirty="0">
                <a:solidFill>
                  <a:srgbClr val="8F6849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library</a:t>
            </a:r>
          </a:p>
          <a:p>
            <a:endParaRPr lang="en-US" dirty="0">
              <a:solidFill>
                <a:srgbClr val="8F6849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r>
              <a:rPr lang="en-US" dirty="0">
                <a:solidFill>
                  <a:srgbClr val="8F6849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- </a:t>
            </a:r>
            <a:r>
              <a:rPr lang="en-US" b="1" dirty="0">
                <a:solidFill>
                  <a:srgbClr val="8F6849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Async</a:t>
            </a:r>
            <a:r>
              <a:rPr lang="en-US" dirty="0">
                <a:solidFill>
                  <a:srgbClr val="8F6849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and </a:t>
            </a:r>
            <a:r>
              <a:rPr lang="en-US" b="1" dirty="0">
                <a:solidFill>
                  <a:srgbClr val="8F6849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promise</a:t>
            </a:r>
            <a:r>
              <a:rPr lang="en-US" dirty="0">
                <a:solidFill>
                  <a:srgbClr val="8F6849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support</a:t>
            </a:r>
          </a:p>
          <a:p>
            <a:endParaRPr lang="en-US" dirty="0">
              <a:solidFill>
                <a:srgbClr val="8F6849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r>
              <a:rPr lang="en-US" dirty="0">
                <a:solidFill>
                  <a:srgbClr val="8F6849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- Tests match a </a:t>
            </a:r>
            <a:r>
              <a:rPr lang="en-US" b="1" dirty="0" err="1">
                <a:solidFill>
                  <a:srgbClr val="8F6849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regexp</a:t>
            </a:r>
            <a:endParaRPr lang="en-US" b="1" dirty="0">
              <a:solidFill>
                <a:srgbClr val="8F6849"/>
              </a:solidFill>
              <a:effectLst/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5851EDF-7748-2C45-9B3C-DCB1F59B4C5B}"/>
              </a:ext>
            </a:extLst>
          </p:cNvPr>
          <p:cNvSpPr/>
          <p:nvPr/>
        </p:nvSpPr>
        <p:spPr>
          <a:xfrm>
            <a:off x="3014398" y="111351"/>
            <a:ext cx="6096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Mocha’s Features</a:t>
            </a:r>
            <a:endParaRPr lang="en-US" sz="2800" dirty="0">
              <a:solidFill>
                <a:schemeClr val="bg1"/>
              </a:solidFill>
              <a:effectLst/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160913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580B169-8FBD-6048-802F-84D9E32B3C5D}"/>
              </a:ext>
            </a:extLst>
          </p:cNvPr>
          <p:cNvSpPr/>
          <p:nvPr/>
        </p:nvSpPr>
        <p:spPr>
          <a:xfrm>
            <a:off x="953549" y="752912"/>
            <a:ext cx="10284903" cy="5352176"/>
          </a:xfrm>
          <a:prstGeom prst="rect">
            <a:avLst/>
          </a:prstGeom>
          <a:ln w="28575">
            <a:solidFill>
              <a:schemeClr val="bg1">
                <a:lumMod val="85000"/>
              </a:schemeClr>
            </a:solidFill>
          </a:ln>
          <a:effectLst>
            <a:outerShdw blurRad="203200" sx="101000" sy="101000" algn="ctr" rotWithShape="0">
              <a:prstClr val="black">
                <a:alpha val="7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7DB5AD5-9681-4C4A-A465-98B3786A6586}"/>
              </a:ext>
            </a:extLst>
          </p:cNvPr>
          <p:cNvSpPr/>
          <p:nvPr/>
        </p:nvSpPr>
        <p:spPr>
          <a:xfrm>
            <a:off x="3048000" y="82364"/>
            <a:ext cx="6096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Suggestions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2395ABB2-ECD2-FE4A-BD79-3691A55DAD5E}"/>
              </a:ext>
            </a:extLst>
          </p:cNvPr>
          <p:cNvSpPr txBox="1">
            <a:spLocks/>
          </p:cNvSpPr>
          <p:nvPr/>
        </p:nvSpPr>
        <p:spPr>
          <a:xfrm>
            <a:off x="2146434" y="972153"/>
            <a:ext cx="7899132" cy="16603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bg1">
                    <a:lumMod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Strive for testing observable behavior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EC6D604-B232-FF4A-B900-C586559B8021}"/>
              </a:ext>
            </a:extLst>
          </p:cNvPr>
          <p:cNvSpPr txBox="1">
            <a:spLocks/>
          </p:cNvSpPr>
          <p:nvPr/>
        </p:nvSpPr>
        <p:spPr>
          <a:xfrm>
            <a:off x="5034013" y="2588259"/>
            <a:ext cx="2123974" cy="5269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Source Sans Pro Regular"/>
                <a:ea typeface="+mj-ea"/>
                <a:cs typeface="+mj-cs"/>
              </a:defRPr>
            </a:lvl1pPr>
          </a:lstStyle>
          <a:p>
            <a:pPr algn="ctr"/>
            <a:r>
              <a:rPr lang="en-US" sz="20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instead of: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2CBD999D-E50C-404D-9E19-B35B9897BC7D}"/>
              </a:ext>
            </a:extLst>
          </p:cNvPr>
          <p:cNvSpPr txBox="1">
            <a:spLocks/>
          </p:cNvSpPr>
          <p:nvPr/>
        </p:nvSpPr>
        <p:spPr>
          <a:xfrm>
            <a:off x="3279006" y="3150401"/>
            <a:ext cx="5633988" cy="8617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Source Sans Pro Regular"/>
                <a:ea typeface="+mj-ea"/>
                <a:cs typeface="+mj-cs"/>
              </a:defRPr>
            </a:lvl1pPr>
          </a:lstStyle>
          <a:p>
            <a:pPr algn="ctr"/>
            <a:r>
              <a:rPr lang="en-US" sz="1600" dirty="0">
                <a:latin typeface="Courier" pitchFamily="2" charset="0"/>
              </a:rPr>
              <a:t>If I </a:t>
            </a:r>
            <a:r>
              <a:rPr lang="en-US" sz="1600" b="1" dirty="0">
                <a:latin typeface="Courier" pitchFamily="2" charset="0"/>
              </a:rPr>
              <a:t>enter</a:t>
            </a:r>
            <a:r>
              <a:rPr lang="en-US" sz="1600" dirty="0">
                <a:latin typeface="Courier" pitchFamily="2" charset="0"/>
              </a:rPr>
              <a:t> x and y…</a:t>
            </a:r>
          </a:p>
          <a:p>
            <a:pPr algn="ctr"/>
            <a:r>
              <a:rPr lang="en-US" sz="1600" dirty="0">
                <a:latin typeface="Courier" pitchFamily="2" charset="0"/>
              </a:rPr>
              <a:t>Will the method </a:t>
            </a:r>
            <a:r>
              <a:rPr lang="en-US" sz="1600" b="1" dirty="0">
                <a:solidFill>
                  <a:srgbClr val="C00000"/>
                </a:solidFill>
                <a:latin typeface="Courier" pitchFamily="2" charset="0"/>
              </a:rPr>
              <a:t>call class A </a:t>
            </a:r>
            <a:r>
              <a:rPr lang="en-US" sz="1600" dirty="0">
                <a:latin typeface="Courier" pitchFamily="2" charset="0"/>
              </a:rPr>
              <a:t>first, </a:t>
            </a:r>
          </a:p>
          <a:p>
            <a:pPr algn="ctr"/>
            <a:r>
              <a:rPr lang="en-US" sz="1600" dirty="0">
                <a:latin typeface="Courier" pitchFamily="2" charset="0"/>
              </a:rPr>
              <a:t>then </a:t>
            </a:r>
            <a:r>
              <a:rPr lang="en-US" sz="1600" b="1" dirty="0">
                <a:solidFill>
                  <a:srgbClr val="C00000"/>
                </a:solidFill>
                <a:latin typeface="Courier" pitchFamily="2" charset="0"/>
              </a:rPr>
              <a:t>call class B </a:t>
            </a:r>
            <a:r>
              <a:rPr lang="en-US" sz="1600" dirty="0">
                <a:latin typeface="Courier" pitchFamily="2" charset="0"/>
              </a:rPr>
              <a:t>and then return </a:t>
            </a:r>
          </a:p>
          <a:p>
            <a:pPr algn="ctr"/>
            <a:r>
              <a:rPr lang="en-US" sz="1600" dirty="0">
                <a:latin typeface="Courier" pitchFamily="2" charset="0"/>
              </a:rPr>
              <a:t>the result of </a:t>
            </a:r>
            <a:r>
              <a:rPr lang="en-US" sz="1600" b="1" dirty="0">
                <a:solidFill>
                  <a:srgbClr val="C00000"/>
                </a:solidFill>
                <a:latin typeface="Courier" pitchFamily="2" charset="0"/>
              </a:rPr>
              <a:t>class A</a:t>
            </a:r>
            <a:r>
              <a:rPr lang="en-US" sz="1600" dirty="0">
                <a:latin typeface="Courier" pitchFamily="2" charset="0"/>
              </a:rPr>
              <a:t> plus the result of </a:t>
            </a:r>
            <a:r>
              <a:rPr lang="en-US" sz="1600" b="1" dirty="0">
                <a:solidFill>
                  <a:srgbClr val="C00000"/>
                </a:solidFill>
                <a:latin typeface="Courier" pitchFamily="2" charset="0"/>
              </a:rPr>
              <a:t>class B</a:t>
            </a:r>
            <a:r>
              <a:rPr lang="en-US" sz="1600" dirty="0">
                <a:latin typeface="Courier" pitchFamily="2" charset="0"/>
              </a:rPr>
              <a:t>?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19ADC0E8-3E7F-4B4B-B729-2A22F05DE7C8}"/>
              </a:ext>
            </a:extLst>
          </p:cNvPr>
          <p:cNvSpPr txBox="1">
            <a:spLocks/>
          </p:cNvSpPr>
          <p:nvPr/>
        </p:nvSpPr>
        <p:spPr>
          <a:xfrm>
            <a:off x="3965608" y="4965516"/>
            <a:ext cx="4260784" cy="5269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80000"/>
              </a:lnSpc>
            </a:pPr>
            <a:r>
              <a:rPr lang="en-US" sz="1500" dirty="0">
                <a:latin typeface="Courier" pitchFamily="2" charset="0"/>
              </a:rPr>
              <a:t>If I </a:t>
            </a:r>
            <a:r>
              <a:rPr lang="en-US" sz="1500" b="1" dirty="0">
                <a:latin typeface="Courier" pitchFamily="2" charset="0"/>
              </a:rPr>
              <a:t>enter</a:t>
            </a:r>
            <a:r>
              <a:rPr lang="en-US" sz="1500" dirty="0">
                <a:latin typeface="Courier" pitchFamily="2" charset="0"/>
              </a:rPr>
              <a:t> values x and y, </a:t>
            </a:r>
          </a:p>
          <a:p>
            <a:pPr>
              <a:lnSpc>
                <a:spcPct val="80000"/>
              </a:lnSpc>
            </a:pPr>
            <a:r>
              <a:rPr lang="en-US" sz="1500" dirty="0">
                <a:latin typeface="Courier" pitchFamily="2" charset="0"/>
              </a:rPr>
              <a:t>will the </a:t>
            </a:r>
            <a:r>
              <a:rPr lang="en-US" sz="1500" b="1" dirty="0">
                <a:solidFill>
                  <a:srgbClr val="C00000"/>
                </a:solidFill>
                <a:latin typeface="Courier" pitchFamily="2" charset="0"/>
              </a:rPr>
              <a:t>result</a:t>
            </a:r>
            <a:r>
              <a:rPr lang="en-US" sz="1500" dirty="0">
                <a:latin typeface="Courier" pitchFamily="2" charset="0"/>
              </a:rPr>
              <a:t> be z?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1864FC7D-0E93-E741-ADAB-0F1369AFCD0A}"/>
              </a:ext>
            </a:extLst>
          </p:cNvPr>
          <p:cNvSpPr txBox="1">
            <a:spLocks/>
          </p:cNvSpPr>
          <p:nvPr/>
        </p:nvSpPr>
        <p:spPr>
          <a:xfrm>
            <a:off x="5351646" y="4388579"/>
            <a:ext cx="1488708" cy="5269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Source Sans Pro Regular"/>
                <a:ea typeface="+mj-ea"/>
                <a:cs typeface="+mj-cs"/>
              </a:defRPr>
            </a:lvl1pPr>
          </a:lstStyle>
          <a:p>
            <a:pPr algn="ctr"/>
            <a:r>
              <a:rPr lang="en-US" sz="20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use:</a:t>
            </a:r>
          </a:p>
        </p:txBody>
      </p:sp>
    </p:spTree>
    <p:extLst>
      <p:ext uri="{BB962C8B-B14F-4D97-AF65-F5344CB8AC3E}">
        <p14:creationId xmlns:p14="http://schemas.microsoft.com/office/powerpoint/2010/main" val="121051200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4" grpId="0"/>
      <p:bldP spid="15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532954-184F-8849-A403-ADBABE0819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94D5B5-0347-634F-A666-AADF6E2CC2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E2F4EF2-41AA-E74C-9DE8-3EFEFAD4C572}"/>
              </a:ext>
            </a:extLst>
          </p:cNvPr>
          <p:cNvSpPr/>
          <p:nvPr/>
        </p:nvSpPr>
        <p:spPr>
          <a:xfrm>
            <a:off x="953549" y="752912"/>
            <a:ext cx="10284903" cy="5352176"/>
          </a:xfrm>
          <a:prstGeom prst="rect">
            <a:avLst/>
          </a:prstGeom>
          <a:ln w="28575">
            <a:solidFill>
              <a:schemeClr val="bg1">
                <a:lumMod val="85000"/>
              </a:schemeClr>
            </a:solidFill>
          </a:ln>
          <a:effectLst>
            <a:outerShdw blurRad="203200" sx="101000" sy="101000" algn="ctr" rotWithShape="0">
              <a:prstClr val="black">
                <a:alpha val="7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DD5BE3-78AB-7049-A6DE-A0760912DE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021"/>
          <a:stretch/>
        </p:blipFill>
        <p:spPr>
          <a:xfrm>
            <a:off x="953547" y="783857"/>
            <a:ext cx="10284903" cy="5321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16897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580B169-8FBD-6048-802F-84D9E32B3C5D}"/>
              </a:ext>
            </a:extLst>
          </p:cNvPr>
          <p:cNvSpPr/>
          <p:nvPr/>
        </p:nvSpPr>
        <p:spPr>
          <a:xfrm>
            <a:off x="953549" y="752912"/>
            <a:ext cx="10284903" cy="5352176"/>
          </a:xfrm>
          <a:prstGeom prst="rect">
            <a:avLst/>
          </a:prstGeom>
          <a:ln w="28575">
            <a:solidFill>
              <a:schemeClr val="bg1">
                <a:lumMod val="85000"/>
              </a:schemeClr>
            </a:solidFill>
          </a:ln>
          <a:effectLst>
            <a:outerShdw blurRad="203200" sx="101000" sy="101000" algn="ctr" rotWithShape="0">
              <a:prstClr val="black">
                <a:alpha val="7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6D5A667-6000-D847-9148-36DA6E572697}"/>
              </a:ext>
            </a:extLst>
          </p:cNvPr>
          <p:cNvSpPr/>
          <p:nvPr/>
        </p:nvSpPr>
        <p:spPr>
          <a:xfrm>
            <a:off x="3048000" y="82364"/>
            <a:ext cx="6096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Reference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00088B2-1421-DE40-AB7D-6F116F0E62AA}"/>
              </a:ext>
            </a:extLst>
          </p:cNvPr>
          <p:cNvSpPr/>
          <p:nvPr/>
        </p:nvSpPr>
        <p:spPr>
          <a:xfrm>
            <a:off x="4339716" y="3960981"/>
            <a:ext cx="35125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Microsoft YaHei Light" panose="020B0502040204020203" pitchFamily="34" charset="-122"/>
                <a:ea typeface="Microsoft YaHei Light" panose="020B0502040204020203" pitchFamily="34" charset="-122"/>
                <a:hlinkClick r:id="rId2"/>
              </a:rPr>
              <a:t>github.com/LuisValgoi/js-testing</a:t>
            </a:r>
            <a:endParaRPr lang="en-US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A0DA35C-625C-F147-A51B-40C07E49A5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4107" y="2359231"/>
            <a:ext cx="4183782" cy="1454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568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F68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580B169-8FBD-6048-802F-84D9E32B3C5D}"/>
              </a:ext>
            </a:extLst>
          </p:cNvPr>
          <p:cNvSpPr/>
          <p:nvPr/>
        </p:nvSpPr>
        <p:spPr>
          <a:xfrm>
            <a:off x="953549" y="752912"/>
            <a:ext cx="10284903" cy="5352176"/>
          </a:xfrm>
          <a:prstGeom prst="rect">
            <a:avLst/>
          </a:prstGeom>
          <a:ln w="28575">
            <a:solidFill>
              <a:srgbClr val="6E4F3A"/>
            </a:solidFill>
          </a:ln>
          <a:effectLst>
            <a:outerShdw blurRad="203200" sx="101000" sy="101000" algn="ctr" rotWithShape="0">
              <a:prstClr val="black">
                <a:alpha val="7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E3C4A8-6535-9247-8E47-4FFCDBF8AC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4726" y="1454151"/>
            <a:ext cx="1751098" cy="197484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B9F1EA3-61D0-4244-8B66-F721F2FD9F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1658" y="1610059"/>
            <a:ext cx="6052818" cy="2591828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114EA0B4-225C-9F4E-B2B4-5E89B5E07CC3}"/>
              </a:ext>
            </a:extLst>
          </p:cNvPr>
          <p:cNvSpPr/>
          <p:nvPr/>
        </p:nvSpPr>
        <p:spPr>
          <a:xfrm>
            <a:off x="3014398" y="111351"/>
            <a:ext cx="6096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Installing Mocha</a:t>
            </a:r>
            <a:endParaRPr lang="en-US" sz="2800" dirty="0">
              <a:solidFill>
                <a:schemeClr val="bg1"/>
              </a:solidFill>
              <a:effectLst/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384259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F68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580B169-8FBD-6048-802F-84D9E32B3C5D}"/>
              </a:ext>
            </a:extLst>
          </p:cNvPr>
          <p:cNvSpPr/>
          <p:nvPr/>
        </p:nvSpPr>
        <p:spPr>
          <a:xfrm>
            <a:off x="953549" y="752912"/>
            <a:ext cx="10284903" cy="5352176"/>
          </a:xfrm>
          <a:prstGeom prst="rect">
            <a:avLst/>
          </a:prstGeom>
          <a:ln w="28575">
            <a:solidFill>
              <a:srgbClr val="6E4F3A"/>
            </a:solidFill>
          </a:ln>
          <a:effectLst>
            <a:outerShdw blurRad="203200" sx="101000" sy="101000" algn="ctr" rotWithShape="0">
              <a:prstClr val="black">
                <a:alpha val="7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E3C4A8-6535-9247-8E47-4FFCDBF8AC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4726" y="1454151"/>
            <a:ext cx="1751098" cy="1974849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114EA0B4-225C-9F4E-B2B4-5E89B5E07CC3}"/>
              </a:ext>
            </a:extLst>
          </p:cNvPr>
          <p:cNvSpPr/>
          <p:nvPr/>
        </p:nvSpPr>
        <p:spPr>
          <a:xfrm>
            <a:off x="3014398" y="111351"/>
            <a:ext cx="6096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effectLst/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Test Structure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1DAB2C1-BEE6-D54D-BBBC-8ADB985FD3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990"/>
          <a:stretch/>
        </p:blipFill>
        <p:spPr>
          <a:xfrm>
            <a:off x="3567239" y="1274345"/>
            <a:ext cx="7120035" cy="430931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98C64D7-72F0-5F4C-96BD-CF1350DB4748}"/>
              </a:ext>
            </a:extLst>
          </p:cNvPr>
          <p:cNvSpPr/>
          <p:nvPr/>
        </p:nvSpPr>
        <p:spPr>
          <a:xfrm>
            <a:off x="3686476" y="1366787"/>
            <a:ext cx="6872438" cy="409073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67D05E9-B473-BC45-A324-F4607DB82EC4}"/>
              </a:ext>
            </a:extLst>
          </p:cNvPr>
          <p:cNvSpPr/>
          <p:nvPr/>
        </p:nvSpPr>
        <p:spPr>
          <a:xfrm>
            <a:off x="1748960" y="3533335"/>
            <a:ext cx="1122423" cy="369332"/>
          </a:xfrm>
          <a:prstGeom prst="rect">
            <a:avLst/>
          </a:prstGeom>
          <a:solidFill>
            <a:srgbClr val="FF0000"/>
          </a:solidFill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test suite</a:t>
            </a:r>
            <a:endParaRPr lang="en-US" dirty="0">
              <a:solidFill>
                <a:schemeClr val="bg1"/>
              </a:solidFill>
              <a:effectLst/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D67BB6E-6D62-AE4A-97B0-7429F425CEEA}"/>
              </a:ext>
            </a:extLst>
          </p:cNvPr>
          <p:cNvSpPr/>
          <p:nvPr/>
        </p:nvSpPr>
        <p:spPr>
          <a:xfrm>
            <a:off x="3934073" y="1585359"/>
            <a:ext cx="2620731" cy="830582"/>
          </a:xfrm>
          <a:prstGeom prst="rect">
            <a:avLst/>
          </a:prstGeom>
          <a:noFill/>
          <a:ln w="571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A8CEEE2-7844-4749-B0AC-0820DE8F9C51}"/>
              </a:ext>
            </a:extLst>
          </p:cNvPr>
          <p:cNvSpPr/>
          <p:nvPr/>
        </p:nvSpPr>
        <p:spPr>
          <a:xfrm>
            <a:off x="1208812" y="4045226"/>
            <a:ext cx="2202719" cy="369332"/>
          </a:xfrm>
          <a:prstGeom prst="rect">
            <a:avLst/>
          </a:prstGeom>
          <a:solidFill>
            <a:schemeClr val="accent5"/>
          </a:solidFill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test fixtures / hooks</a:t>
            </a:r>
            <a:endParaRPr lang="en-US" dirty="0">
              <a:solidFill>
                <a:schemeClr val="bg1"/>
              </a:solidFill>
              <a:effectLst/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166F8E8-C3B0-004C-B314-2C1E4F9EADBD}"/>
              </a:ext>
            </a:extLst>
          </p:cNvPr>
          <p:cNvSpPr/>
          <p:nvPr/>
        </p:nvSpPr>
        <p:spPr>
          <a:xfrm>
            <a:off x="3934073" y="2590824"/>
            <a:ext cx="6461211" cy="2587567"/>
          </a:xfrm>
          <a:prstGeom prst="rect">
            <a:avLst/>
          </a:prstGeom>
          <a:noFill/>
          <a:ln w="571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8787BAD-8FA4-EB41-87C9-C53A0B05AF78}"/>
              </a:ext>
            </a:extLst>
          </p:cNvPr>
          <p:cNvSpPr/>
          <p:nvPr/>
        </p:nvSpPr>
        <p:spPr>
          <a:xfrm>
            <a:off x="1748960" y="4551112"/>
            <a:ext cx="1080745" cy="369332"/>
          </a:xfrm>
          <a:prstGeom prst="rect">
            <a:avLst/>
          </a:prstGeom>
          <a:solidFill>
            <a:schemeClr val="accent3"/>
          </a:solidFill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test case</a:t>
            </a:r>
            <a:endParaRPr lang="en-US" dirty="0">
              <a:solidFill>
                <a:schemeClr val="bg1"/>
              </a:solidFill>
              <a:effectLst/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257D8C1-9CFE-BB43-81F7-C0DF8DCCCDC9}"/>
              </a:ext>
            </a:extLst>
          </p:cNvPr>
          <p:cNvSpPr/>
          <p:nvPr/>
        </p:nvSpPr>
        <p:spPr>
          <a:xfrm>
            <a:off x="4149066" y="2870791"/>
            <a:ext cx="5033436" cy="507676"/>
          </a:xfrm>
          <a:prstGeom prst="rect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A4A653F-0331-A440-B251-E9A57656A6CD}"/>
              </a:ext>
            </a:extLst>
          </p:cNvPr>
          <p:cNvSpPr/>
          <p:nvPr/>
        </p:nvSpPr>
        <p:spPr>
          <a:xfrm>
            <a:off x="4149066" y="3378467"/>
            <a:ext cx="3955406" cy="507676"/>
          </a:xfrm>
          <a:prstGeom prst="rect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23090E7-3A83-884C-8676-3A2F759AE422}"/>
              </a:ext>
            </a:extLst>
          </p:cNvPr>
          <p:cNvSpPr/>
          <p:nvPr/>
        </p:nvSpPr>
        <p:spPr>
          <a:xfrm>
            <a:off x="4149066" y="3899872"/>
            <a:ext cx="6246218" cy="507676"/>
          </a:xfrm>
          <a:prstGeom prst="rect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D2A1AEE-40D1-7C49-8FAE-C5DCD4822579}"/>
              </a:ext>
            </a:extLst>
          </p:cNvPr>
          <p:cNvSpPr/>
          <p:nvPr/>
        </p:nvSpPr>
        <p:spPr>
          <a:xfrm>
            <a:off x="1049466" y="5056998"/>
            <a:ext cx="994183" cy="369332"/>
          </a:xfrm>
          <a:prstGeom prst="rect">
            <a:avLst/>
          </a:prstGeom>
          <a:solidFill>
            <a:schemeClr val="accent4"/>
          </a:solidFill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arrange</a:t>
            </a:r>
            <a:endParaRPr lang="en-US" dirty="0">
              <a:solidFill>
                <a:schemeClr val="bg1"/>
              </a:solidFill>
              <a:effectLst/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141E502-277F-BA4D-B411-6FCCDA246DE6}"/>
              </a:ext>
            </a:extLst>
          </p:cNvPr>
          <p:cNvSpPr/>
          <p:nvPr/>
        </p:nvSpPr>
        <p:spPr>
          <a:xfrm>
            <a:off x="2114667" y="5056998"/>
            <a:ext cx="492443" cy="369332"/>
          </a:xfrm>
          <a:prstGeom prst="rect">
            <a:avLst/>
          </a:prstGeom>
          <a:solidFill>
            <a:schemeClr val="accent4"/>
          </a:solidFill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act</a:t>
            </a:r>
            <a:endParaRPr lang="en-US" dirty="0">
              <a:solidFill>
                <a:schemeClr val="bg1"/>
              </a:solidFill>
              <a:effectLst/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04F5853-BCB0-2E48-A188-28902E7E771A}"/>
              </a:ext>
            </a:extLst>
          </p:cNvPr>
          <p:cNvSpPr/>
          <p:nvPr/>
        </p:nvSpPr>
        <p:spPr>
          <a:xfrm>
            <a:off x="2677772" y="5056998"/>
            <a:ext cx="793551" cy="369332"/>
          </a:xfrm>
          <a:prstGeom prst="rect">
            <a:avLst/>
          </a:prstGeom>
          <a:solidFill>
            <a:schemeClr val="accent4"/>
          </a:solidFill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assert</a:t>
            </a:r>
            <a:endParaRPr lang="en-US" dirty="0">
              <a:solidFill>
                <a:schemeClr val="bg1"/>
              </a:solidFill>
              <a:effectLst/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27440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11" grpId="0" animBg="1"/>
      <p:bldP spid="12" grpId="0" animBg="1"/>
      <p:bldP spid="13" grpId="0" animBg="1"/>
      <p:bldP spid="14" grpId="0" animBg="1"/>
      <p:bldP spid="16" grpId="0" animBg="1"/>
      <p:bldP spid="18" grpId="0" animBg="1"/>
      <p:bldP spid="19" grpId="0" animBg="1"/>
      <p:bldP spid="20" grpId="0" animBg="1"/>
      <p:bldP spid="21" grpId="0" animBg="1"/>
      <p:bldP spid="2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F68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580B169-8FBD-6048-802F-84D9E32B3C5D}"/>
              </a:ext>
            </a:extLst>
          </p:cNvPr>
          <p:cNvSpPr/>
          <p:nvPr/>
        </p:nvSpPr>
        <p:spPr>
          <a:xfrm>
            <a:off x="953549" y="752912"/>
            <a:ext cx="10284903" cy="5352176"/>
          </a:xfrm>
          <a:prstGeom prst="rect">
            <a:avLst/>
          </a:prstGeom>
          <a:ln w="28575">
            <a:solidFill>
              <a:srgbClr val="6E4F3A"/>
            </a:solidFill>
          </a:ln>
          <a:effectLst>
            <a:outerShdw blurRad="203200" sx="101000" sy="101000" algn="ctr" rotWithShape="0">
              <a:prstClr val="black">
                <a:alpha val="7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E3C4A8-6535-9247-8E47-4FFCDBF8AC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4726" y="1454151"/>
            <a:ext cx="1751098" cy="1974849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114EA0B4-225C-9F4E-B2B4-5E89B5E07CC3}"/>
              </a:ext>
            </a:extLst>
          </p:cNvPr>
          <p:cNvSpPr/>
          <p:nvPr/>
        </p:nvSpPr>
        <p:spPr>
          <a:xfrm>
            <a:off x="3014398" y="111351"/>
            <a:ext cx="6096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effectLst/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Code Example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1EF014C-5DD4-F747-93B8-85D1177660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9235" y="2572513"/>
            <a:ext cx="4163696" cy="1871028"/>
          </a:xfrm>
          <a:prstGeom prst="rect">
            <a:avLst/>
          </a:prstGeom>
          <a:ln w="28575">
            <a:solidFill>
              <a:srgbClr val="8F6849"/>
            </a:solidFill>
          </a:ln>
        </p:spPr>
      </p:pic>
    </p:spTree>
    <p:extLst>
      <p:ext uri="{BB962C8B-B14F-4D97-AF65-F5344CB8AC3E}">
        <p14:creationId xmlns:p14="http://schemas.microsoft.com/office/powerpoint/2010/main" val="21208815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F68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580B169-8FBD-6048-802F-84D9E32B3C5D}"/>
              </a:ext>
            </a:extLst>
          </p:cNvPr>
          <p:cNvSpPr/>
          <p:nvPr/>
        </p:nvSpPr>
        <p:spPr>
          <a:xfrm>
            <a:off x="953549" y="752912"/>
            <a:ext cx="10284903" cy="5352176"/>
          </a:xfrm>
          <a:prstGeom prst="rect">
            <a:avLst/>
          </a:prstGeom>
          <a:ln w="28575">
            <a:solidFill>
              <a:srgbClr val="6E4F3A"/>
            </a:solidFill>
          </a:ln>
          <a:effectLst>
            <a:outerShdw blurRad="203200" sx="101000" sy="101000" algn="ctr" rotWithShape="0">
              <a:prstClr val="black">
                <a:alpha val="7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E3C4A8-6535-9247-8E47-4FFCDBF8AC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4726" y="1454151"/>
            <a:ext cx="1751098" cy="1974849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114EA0B4-225C-9F4E-B2B4-5E89B5E07CC3}"/>
              </a:ext>
            </a:extLst>
          </p:cNvPr>
          <p:cNvSpPr/>
          <p:nvPr/>
        </p:nvSpPr>
        <p:spPr>
          <a:xfrm>
            <a:off x="3014398" y="111351"/>
            <a:ext cx="6096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2800" dirty="0" err="1">
                <a:solidFill>
                  <a:schemeClr val="bg1"/>
                </a:solidFill>
                <a:effectLst/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Hooooooooooks</a:t>
            </a:r>
            <a:endParaRPr lang="en-US" sz="2800" dirty="0">
              <a:solidFill>
                <a:schemeClr val="bg1"/>
              </a:solidFill>
              <a:effectLst/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47B92D-B136-5141-9DC5-AC1C2509BD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2051" y="914400"/>
            <a:ext cx="4267898" cy="5029200"/>
          </a:xfrm>
          <a:prstGeom prst="rect">
            <a:avLst/>
          </a:prstGeom>
          <a:ln w="28575">
            <a:solidFill>
              <a:srgbClr val="8F6849"/>
            </a:solidFill>
          </a:ln>
        </p:spPr>
      </p:pic>
    </p:spTree>
    <p:extLst>
      <p:ext uri="{BB962C8B-B14F-4D97-AF65-F5344CB8AC3E}">
        <p14:creationId xmlns:p14="http://schemas.microsoft.com/office/powerpoint/2010/main" val="24819478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F68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580B169-8FBD-6048-802F-84D9E32B3C5D}"/>
              </a:ext>
            </a:extLst>
          </p:cNvPr>
          <p:cNvSpPr/>
          <p:nvPr/>
        </p:nvSpPr>
        <p:spPr>
          <a:xfrm>
            <a:off x="953549" y="752912"/>
            <a:ext cx="10284903" cy="5352176"/>
          </a:xfrm>
          <a:prstGeom prst="rect">
            <a:avLst/>
          </a:prstGeom>
          <a:ln w="28575">
            <a:solidFill>
              <a:srgbClr val="6E4F3A"/>
            </a:solidFill>
          </a:ln>
          <a:effectLst>
            <a:outerShdw blurRad="203200" sx="101000" sy="101000" algn="ctr" rotWithShape="0">
              <a:prstClr val="black">
                <a:alpha val="7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E3C4A8-6535-9247-8E47-4FFCDBF8AC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4726" y="1454151"/>
            <a:ext cx="1751098" cy="1974849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114EA0B4-225C-9F4E-B2B4-5E89B5E07CC3}"/>
              </a:ext>
            </a:extLst>
          </p:cNvPr>
          <p:cNvSpPr/>
          <p:nvPr/>
        </p:nvSpPr>
        <p:spPr>
          <a:xfrm>
            <a:off x="3014398" y="111351"/>
            <a:ext cx="6096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2800" dirty="0" err="1">
                <a:solidFill>
                  <a:schemeClr val="bg1"/>
                </a:solidFill>
                <a:effectLst/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Hooooooooooks</a:t>
            </a:r>
            <a:endParaRPr lang="en-US" sz="2800" dirty="0">
              <a:solidFill>
                <a:schemeClr val="bg1"/>
              </a:solidFill>
              <a:effectLst/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47B92D-B136-5141-9DC5-AC1C2509BD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8769" y="914400"/>
            <a:ext cx="4267898" cy="5029200"/>
          </a:xfrm>
          <a:prstGeom prst="rect">
            <a:avLst/>
          </a:prstGeom>
          <a:ln w="28575">
            <a:solidFill>
              <a:srgbClr val="8F6849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C180680-B9BB-A44C-932F-A477150BE3F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" r="30421"/>
          <a:stretch/>
        </p:blipFill>
        <p:spPr>
          <a:xfrm>
            <a:off x="7929613" y="914400"/>
            <a:ext cx="3007091" cy="5029200"/>
          </a:xfrm>
          <a:prstGeom prst="rect">
            <a:avLst/>
          </a:prstGeom>
          <a:ln w="28575">
            <a:solidFill>
              <a:srgbClr val="8F6849"/>
            </a:solidFill>
          </a:ln>
        </p:spPr>
      </p:pic>
    </p:spTree>
    <p:extLst>
      <p:ext uri="{BB962C8B-B14F-4D97-AF65-F5344CB8AC3E}">
        <p14:creationId xmlns:p14="http://schemas.microsoft.com/office/powerpoint/2010/main" val="22813984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1526</TotalTime>
  <Words>652</Words>
  <Application>Microsoft Macintosh PowerPoint</Application>
  <PresentationFormat>Widescreen</PresentationFormat>
  <Paragraphs>203</Paragraphs>
  <Slides>42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8" baseType="lpstr">
      <vt:lpstr>Calibri Light</vt:lpstr>
      <vt:lpstr>Microsoft YaHei Light</vt:lpstr>
      <vt:lpstr>Courier</vt:lpstr>
      <vt:lpstr>Calibri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Valgoi, Luis</dc:creator>
  <cp:lastModifiedBy>Valgoi, Luis</cp:lastModifiedBy>
  <cp:revision>65</cp:revision>
  <dcterms:created xsi:type="dcterms:W3CDTF">2019-10-07T19:17:14Z</dcterms:created>
  <dcterms:modified xsi:type="dcterms:W3CDTF">2019-10-08T22:02:48Z</dcterms:modified>
</cp:coreProperties>
</file>